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57" r:id="rId2"/>
    <p:sldId id="257" r:id="rId3"/>
    <p:sldId id="479" r:id="rId4"/>
    <p:sldId id="576" r:id="rId5"/>
    <p:sldId id="482" r:id="rId6"/>
    <p:sldId id="454" r:id="rId7"/>
    <p:sldId id="528" r:id="rId8"/>
    <p:sldId id="490" r:id="rId9"/>
    <p:sldId id="553" r:id="rId10"/>
    <p:sldId id="577" r:id="rId11"/>
    <p:sldId id="575" r:id="rId12"/>
    <p:sldId id="541" r:id="rId13"/>
    <p:sldId id="578" r:id="rId14"/>
    <p:sldId id="259" r:id="rId15"/>
  </p:sldIdLst>
  <p:sldSz cx="13004800" cy="9753600"/>
  <p:notesSz cx="6797675" cy="9926638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дрей Сосков" initials="АС" lastIdx="1" clrIdx="0">
    <p:extLst>
      <p:ext uri="{19B8F6BF-5375-455C-9EA6-DF929625EA0E}">
        <p15:presenceInfo xmlns:p15="http://schemas.microsoft.com/office/powerpoint/2012/main" userId="364a949fd66b495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145A"/>
    <a:srgbClr val="6F7A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918" autoAdjust="0"/>
  </p:normalViewPr>
  <p:slideViewPr>
    <p:cSldViewPr>
      <p:cViewPr varScale="1">
        <p:scale>
          <a:sx n="75" d="100"/>
          <a:sy n="75" d="100"/>
        </p:scale>
        <p:origin x="180" y="66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2" d="100"/>
          <a:sy n="72" d="100"/>
        </p:scale>
        <p:origin x="33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ea typeface="+mn-ea"/>
                <a:cs typeface="+mn-cs"/>
              </a:defRPr>
            </a:pPr>
            <a:r>
              <a:rPr kumimoji="0" lang="ru-RU" sz="2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DINPro-Regular"/>
                <a:ea typeface="Helvetica Neue"/>
                <a:cs typeface="Helvetica Neue"/>
                <a:sym typeface="Helvetica Neue"/>
              </a:rPr>
              <a:t>Доля многоэтажных зданий на стальном каркасе*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DINPro-Regular" panose="02000503030000020004" pitchFamily="50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F7A8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C2-4784-9191-3B62C77881A5}"/>
              </c:ext>
            </c:extLst>
          </c:dPt>
          <c:dPt>
            <c:idx val="1"/>
            <c:invertIfNegative val="0"/>
            <c:bubble3D val="0"/>
            <c:spPr>
              <a:solidFill>
                <a:srgbClr val="6F7A8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7C2-4784-9191-3B62C77881A5}"/>
              </c:ext>
            </c:extLst>
          </c:dPt>
          <c:dPt>
            <c:idx val="2"/>
            <c:invertIfNegative val="0"/>
            <c:bubble3D val="0"/>
            <c:spPr>
              <a:solidFill>
                <a:srgbClr val="6F7A8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7C2-4784-9191-3B62C77881A5}"/>
              </c:ext>
            </c:extLst>
          </c:dPt>
          <c:dPt>
            <c:idx val="3"/>
            <c:invertIfNegative val="0"/>
            <c:bubble3D val="0"/>
            <c:spPr>
              <a:solidFill>
                <a:srgbClr val="6F7A8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7C2-4784-9191-3B62C77881A5}"/>
              </c:ext>
            </c:extLst>
          </c:dPt>
          <c:dPt>
            <c:idx val="4"/>
            <c:invertIfNegative val="0"/>
            <c:bubble3D val="0"/>
            <c:spPr>
              <a:solidFill>
                <a:srgbClr val="BE145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7C2-4784-9191-3B62C77881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DINPro-Regular" panose="02000503030000020004" pitchFamily="50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Лист1!$A$4:$A$8</c:f>
              <c:strCache>
                <c:ptCount val="5"/>
                <c:pt idx="0">
                  <c:v>Великобритания</c:v>
                </c:pt>
                <c:pt idx="1">
                  <c:v>США</c:v>
                </c:pt>
                <c:pt idx="2">
                  <c:v>Швеция</c:v>
                </c:pt>
                <c:pt idx="3">
                  <c:v>Норвегия</c:v>
                </c:pt>
                <c:pt idx="4">
                  <c:v>Россия</c:v>
                </c:pt>
              </c:strCache>
            </c:strRef>
          </c:cat>
          <c:val>
            <c:numRef>
              <c:f>Лист1!$B$4:$B$8</c:f>
              <c:numCache>
                <c:formatCode>0%</c:formatCode>
                <c:ptCount val="5"/>
                <c:pt idx="0">
                  <c:v>0.68</c:v>
                </c:pt>
                <c:pt idx="1">
                  <c:v>0.65</c:v>
                </c:pt>
                <c:pt idx="2">
                  <c:v>0.65</c:v>
                </c:pt>
                <c:pt idx="3">
                  <c:v>0.48</c:v>
                </c:pt>
                <c:pt idx="4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C2-4784-9191-3B62C77881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52"/>
        <c:axId val="430899648"/>
        <c:axId val="430899976"/>
      </c:barChart>
      <c:catAx>
        <c:axId val="430899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kumimoji="0" lang="ru-RU" sz="2000" b="0" i="0" u="none" strike="noStrike" kern="12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DINPro-Regular"/>
                <a:ea typeface="Helvetica Neue"/>
                <a:cs typeface="Helvetica Neue"/>
              </a:defRPr>
            </a:pPr>
            <a:endParaRPr lang="ru-RU"/>
          </a:p>
        </c:txPr>
        <c:crossAx val="430899976"/>
        <c:crosses val="autoZero"/>
        <c:auto val="1"/>
        <c:lblAlgn val="ctr"/>
        <c:lblOffset val="100"/>
        <c:noMultiLvlLbl val="0"/>
      </c:catAx>
      <c:valAx>
        <c:axId val="430899976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0899648"/>
        <c:crosses val="autoZero"/>
        <c:crossBetween val="between"/>
        <c:majorUnit val="0.2"/>
        <c:minorUnit val="0.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D628A54-347E-460F-A0A6-E724DAD9EA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090F8CD-81AA-4CEB-A965-FF80F48C65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2AA90-69DC-49A1-8E66-7656984451B7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968F68D-25A2-4AA7-AE2D-D1FABB9DEB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C6EBA38-CF4D-4DB9-9405-1C170B8D40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290E22-E345-4AE1-835F-62AD8511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015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205539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Изображение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Изображение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Изображение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9965567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189735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</p:sldLayoutIdLst>
  <p:transition spd="med"/>
  <p:hf hdr="0" ftr="0" dt="0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jp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jp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fon_1_1024_780.jpg" descr="fon_1_1024_78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-139700"/>
            <a:ext cx="13004801" cy="990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Название Учредительный съезд Ассоциации  развития стального строительства"/>
          <p:cNvSpPr txBox="1"/>
          <p:nvPr/>
        </p:nvSpPr>
        <p:spPr>
          <a:xfrm>
            <a:off x="4414168" y="7603233"/>
            <a:ext cx="8208912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b="0"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rPr lang="ru-RU" sz="2800" b="0" dirty="0">
                <a:latin typeface="DINPro-Regular"/>
                <a:sym typeface="DINPro-Regular"/>
              </a:rPr>
              <a:t>Перспективы использования типовых проектов с применением металлоконструкций в федеральных и региональных программах</a:t>
            </a:r>
          </a:p>
          <a:p>
            <a:pPr algn="l">
              <a:defRPr b="0">
                <a:latin typeface="DINPro-Regular"/>
                <a:ea typeface="DINPro-Regular"/>
                <a:cs typeface="DINPro-Regular"/>
                <a:sym typeface="DINPro-Regular"/>
              </a:defRPr>
            </a:pPr>
            <a:endParaRPr lang="ru-RU" b="0" dirty="0">
              <a:solidFill>
                <a:srgbClr val="BE145A"/>
              </a:solidFill>
              <a:latin typeface="DINPro-Regular"/>
              <a:sym typeface="DINPro-Regular"/>
            </a:endParaRPr>
          </a:p>
          <a:p>
            <a:pPr algn="l">
              <a:defRPr b="0"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rPr lang="en-US" b="0" dirty="0">
                <a:solidFill>
                  <a:srgbClr val="BE145A"/>
                </a:solidFill>
                <a:latin typeface="DINPro-Regular"/>
                <a:sym typeface="DINPro-Regular"/>
              </a:rPr>
              <a:t>1</a:t>
            </a:r>
            <a:r>
              <a:rPr lang="ru-RU" b="0" dirty="0">
                <a:solidFill>
                  <a:srgbClr val="BE145A"/>
                </a:solidFill>
                <a:latin typeface="DINPro-Regular"/>
                <a:sym typeface="DINPro-Regular"/>
              </a:rPr>
              <a:t>5.05.2019</a:t>
            </a:r>
            <a:endParaRPr lang="ru-RU" b="0" dirty="0">
              <a:solidFill>
                <a:srgbClr val="BE145A"/>
              </a:solidFill>
              <a:latin typeface="DINPro-Regular"/>
              <a:sym typeface="Times"/>
            </a:endParaRPr>
          </a:p>
        </p:txBody>
      </p:sp>
      <p:pic>
        <p:nvPicPr>
          <p:cNvPr id="121" name="logo_ARSS.png" descr="logo_ARS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36850" y="751978"/>
            <a:ext cx="2862464" cy="18094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олилиния 72"/>
          <p:cNvSpPr/>
          <p:nvPr/>
        </p:nvSpPr>
        <p:spPr>
          <a:xfrm rot="416056">
            <a:off x="3403680" y="3087784"/>
            <a:ext cx="1070792" cy="27485"/>
          </a:xfrm>
          <a:custGeom>
            <a:avLst/>
            <a:gdLst>
              <a:gd name="connsiteX0" fmla="*/ 0 w 927715"/>
              <a:gd name="connsiteY0" fmla="*/ 16046 h 32092"/>
              <a:gd name="connsiteX1" fmla="*/ 927715 w 927715"/>
              <a:gd name="connsiteY1" fmla="*/ 16046 h 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7715" h="32092">
                <a:moveTo>
                  <a:pt x="0" y="16046"/>
                </a:moveTo>
                <a:lnTo>
                  <a:pt x="927715" y="16046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 w="lg" len="lg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3365" tIns="-7146" rIns="453365" bIns="-714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700" b="0" kern="1200"/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4494867" y="7932643"/>
            <a:ext cx="3555038" cy="413548"/>
          </a:xfrm>
          <a:prstGeom prst="roundRect">
            <a:avLst>
              <a:gd name="adj" fmla="val 10000"/>
            </a:avLst>
          </a:pr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Полилиния 26"/>
          <p:cNvSpPr/>
          <p:nvPr/>
        </p:nvSpPr>
        <p:spPr>
          <a:xfrm rot="18860817">
            <a:off x="3361106" y="2543481"/>
            <a:ext cx="1298544" cy="45719"/>
          </a:xfrm>
          <a:custGeom>
            <a:avLst/>
            <a:gdLst>
              <a:gd name="connsiteX0" fmla="*/ 0 w 1440100"/>
              <a:gd name="connsiteY0" fmla="*/ 16046 h 32092"/>
              <a:gd name="connsiteX1" fmla="*/ 1440100 w 1440100"/>
              <a:gd name="connsiteY1" fmla="*/ 16046 h 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40100" h="32092">
                <a:moveTo>
                  <a:pt x="0" y="16046"/>
                </a:moveTo>
                <a:lnTo>
                  <a:pt x="1440100" y="16046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 w="lg" len="lg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96747" tIns="-19956" rIns="696747" bIns="-19958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000" b="0" kern="1200"/>
          </a:p>
        </p:txBody>
      </p:sp>
      <p:sp>
        <p:nvSpPr>
          <p:cNvPr id="29" name="Полилиния 28"/>
          <p:cNvSpPr/>
          <p:nvPr/>
        </p:nvSpPr>
        <p:spPr>
          <a:xfrm rot="19606002">
            <a:off x="3327430" y="2771414"/>
            <a:ext cx="1245260" cy="27485"/>
          </a:xfrm>
          <a:custGeom>
            <a:avLst/>
            <a:gdLst>
              <a:gd name="connsiteX0" fmla="*/ 0 w 1078871"/>
              <a:gd name="connsiteY0" fmla="*/ 16046 h 32092"/>
              <a:gd name="connsiteX1" fmla="*/ 1078871 w 1078871"/>
              <a:gd name="connsiteY1" fmla="*/ 16046 h 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8871" h="32092">
                <a:moveTo>
                  <a:pt x="0" y="16046"/>
                </a:moveTo>
                <a:lnTo>
                  <a:pt x="1078871" y="16046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 w="lg" len="lg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25164" tIns="-10926" rIns="525163" bIns="-10926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800" b="0" kern="1200"/>
          </a:p>
        </p:txBody>
      </p:sp>
      <p:sp>
        <p:nvSpPr>
          <p:cNvPr id="31" name="Полилиния 30"/>
          <p:cNvSpPr/>
          <p:nvPr/>
        </p:nvSpPr>
        <p:spPr>
          <a:xfrm rot="20672397">
            <a:off x="3405235" y="2912694"/>
            <a:ext cx="1082968" cy="58183"/>
          </a:xfrm>
          <a:custGeom>
            <a:avLst/>
            <a:gdLst>
              <a:gd name="connsiteX0" fmla="*/ 0 w 927715"/>
              <a:gd name="connsiteY0" fmla="*/ 16046 h 32092"/>
              <a:gd name="connsiteX1" fmla="*/ 927715 w 927715"/>
              <a:gd name="connsiteY1" fmla="*/ 16046 h 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7715" h="32092">
                <a:moveTo>
                  <a:pt x="0" y="16046"/>
                </a:moveTo>
                <a:lnTo>
                  <a:pt x="927715" y="16046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 w="lg" len="lg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3365" tIns="-7146" rIns="453365" bIns="-714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700" b="0" kern="1200"/>
          </a:p>
        </p:txBody>
      </p:sp>
      <p:sp>
        <p:nvSpPr>
          <p:cNvPr id="33" name="Полилиния 32"/>
          <p:cNvSpPr/>
          <p:nvPr/>
        </p:nvSpPr>
        <p:spPr>
          <a:xfrm rot="1680000">
            <a:off x="3293400" y="3236397"/>
            <a:ext cx="1245260" cy="27485"/>
          </a:xfrm>
          <a:custGeom>
            <a:avLst/>
            <a:gdLst>
              <a:gd name="connsiteX0" fmla="*/ 0 w 1078871"/>
              <a:gd name="connsiteY0" fmla="*/ 16046 h 32092"/>
              <a:gd name="connsiteX1" fmla="*/ 1078871 w 1078871"/>
              <a:gd name="connsiteY1" fmla="*/ 16046 h 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8871" h="32092">
                <a:moveTo>
                  <a:pt x="0" y="16046"/>
                </a:moveTo>
                <a:lnTo>
                  <a:pt x="1078871" y="16046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 w="lg" len="lg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25163" tIns="-10927" rIns="525164" bIns="-1092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700" b="0" kern="1200"/>
          </a:p>
        </p:txBody>
      </p:sp>
      <p:sp>
        <p:nvSpPr>
          <p:cNvPr id="35" name="Полилиния 34"/>
          <p:cNvSpPr/>
          <p:nvPr/>
        </p:nvSpPr>
        <p:spPr>
          <a:xfrm rot="2536486">
            <a:off x="3365605" y="3453497"/>
            <a:ext cx="1263877" cy="45719"/>
          </a:xfrm>
          <a:custGeom>
            <a:avLst/>
            <a:gdLst>
              <a:gd name="connsiteX0" fmla="*/ 0 w 1440100"/>
              <a:gd name="connsiteY0" fmla="*/ 16046 h 32092"/>
              <a:gd name="connsiteX1" fmla="*/ 1440100 w 1440100"/>
              <a:gd name="connsiteY1" fmla="*/ 16046 h 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40100" h="32092">
                <a:moveTo>
                  <a:pt x="0" y="16046"/>
                </a:moveTo>
                <a:lnTo>
                  <a:pt x="1440100" y="16046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 w="lg" len="lg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96748" tIns="-19957" rIns="696746" bIns="-19957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000" b="0" kern="1200"/>
          </a:p>
        </p:txBody>
      </p:sp>
      <p:sp>
        <p:nvSpPr>
          <p:cNvPr id="9" name="Краткая информация об Ассоциации">
            <a:extLst>
              <a:ext uri="{FF2B5EF4-FFF2-40B4-BE49-F238E27FC236}">
                <a16:creationId xmlns:a16="http://schemas.microsoft.com/office/drawing/2014/main" id="{9C615694-7485-4346-BD14-C86F302ECDFE}"/>
              </a:ext>
            </a:extLst>
          </p:cNvPr>
          <p:cNvSpPr txBox="1"/>
          <p:nvPr/>
        </p:nvSpPr>
        <p:spPr>
          <a:xfrm>
            <a:off x="1778000" y="726106"/>
            <a:ext cx="10200513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  <a:sym typeface="DINPro-Light"/>
              </a:defRPr>
            </a:lvl1pPr>
          </a:lstStyle>
          <a:p>
            <a:r>
              <a:rPr lang="ru-RU" sz="3600" dirty="0"/>
              <a:t>Применение стального проката в гражданском строительстве</a:t>
            </a:r>
            <a:endParaRPr dirty="0"/>
          </a:p>
        </p:txBody>
      </p:sp>
      <p:sp>
        <p:nvSpPr>
          <p:cNvPr id="8" name="Номер слайда">
            <a:extLst>
              <a:ext uri="{FF2B5EF4-FFF2-40B4-BE49-F238E27FC236}">
                <a16:creationId xmlns:a16="http://schemas.microsoft.com/office/drawing/2014/main" id="{74A9D7E9-02DF-4679-B9CE-6A676B09DA7B}"/>
              </a:ext>
            </a:extLst>
          </p:cNvPr>
          <p:cNvSpPr txBox="1">
            <a:spLocks/>
          </p:cNvSpPr>
          <p:nvPr/>
        </p:nvSpPr>
        <p:spPr>
          <a:xfrm>
            <a:off x="769916" y="8889999"/>
            <a:ext cx="180595" cy="2301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DINPro-Regular"/>
                <a:ea typeface="DINPro-Regular"/>
                <a:cs typeface="DINPro-Regular"/>
                <a:sym typeface="DINPro-Regular"/>
              </a:defRPr>
            </a:lvl1pPr>
            <a:lvl2pPr marL="0" marR="0" indent="228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26" name="Полилиния 25"/>
          <p:cNvSpPr/>
          <p:nvPr/>
        </p:nvSpPr>
        <p:spPr>
          <a:xfrm>
            <a:off x="1758458" y="2793300"/>
            <a:ext cx="1796346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solidFill>
            <a:srgbClr val="BE145A"/>
          </a:solidFill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0" kern="1200" dirty="0">
                <a:solidFill>
                  <a:schemeClr val="bg1"/>
                </a:solidFill>
              </a:rPr>
              <a:t>Балка</a:t>
            </a:r>
          </a:p>
        </p:txBody>
      </p:sp>
      <p:sp>
        <p:nvSpPr>
          <p:cNvPr id="28" name="Полилиния 27"/>
          <p:cNvSpPr/>
          <p:nvPr/>
        </p:nvSpPr>
        <p:spPr>
          <a:xfrm>
            <a:off x="4482519" y="1946828"/>
            <a:ext cx="3570379" cy="288000"/>
          </a:xfrm>
          <a:custGeom>
            <a:avLst/>
            <a:gdLst>
              <a:gd name="connsiteX0" fmla="*/ 0 w 3570379"/>
              <a:gd name="connsiteY0" fmla="*/ 47890 h 478899"/>
              <a:gd name="connsiteX1" fmla="*/ 47890 w 3570379"/>
              <a:gd name="connsiteY1" fmla="*/ 0 h 478899"/>
              <a:gd name="connsiteX2" fmla="*/ 3522489 w 3570379"/>
              <a:gd name="connsiteY2" fmla="*/ 0 h 478899"/>
              <a:gd name="connsiteX3" fmla="*/ 3570379 w 3570379"/>
              <a:gd name="connsiteY3" fmla="*/ 47890 h 478899"/>
              <a:gd name="connsiteX4" fmla="*/ 3570379 w 3570379"/>
              <a:gd name="connsiteY4" fmla="*/ 431009 h 478899"/>
              <a:gd name="connsiteX5" fmla="*/ 3522489 w 3570379"/>
              <a:gd name="connsiteY5" fmla="*/ 478899 h 478899"/>
              <a:gd name="connsiteX6" fmla="*/ 47890 w 3570379"/>
              <a:gd name="connsiteY6" fmla="*/ 478899 h 478899"/>
              <a:gd name="connsiteX7" fmla="*/ 0 w 3570379"/>
              <a:gd name="connsiteY7" fmla="*/ 431009 h 478899"/>
              <a:gd name="connsiteX8" fmla="*/ 0 w 3570379"/>
              <a:gd name="connsiteY8" fmla="*/ 47890 h 47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0379" h="478899">
                <a:moveTo>
                  <a:pt x="0" y="47890"/>
                </a:moveTo>
                <a:cubicBezTo>
                  <a:pt x="0" y="21441"/>
                  <a:pt x="21441" y="0"/>
                  <a:pt x="47890" y="0"/>
                </a:cubicBezTo>
                <a:lnTo>
                  <a:pt x="3522489" y="0"/>
                </a:lnTo>
                <a:cubicBezTo>
                  <a:pt x="3548938" y="0"/>
                  <a:pt x="3570379" y="21441"/>
                  <a:pt x="3570379" y="47890"/>
                </a:cubicBezTo>
                <a:lnTo>
                  <a:pt x="3570379" y="431009"/>
                </a:lnTo>
                <a:cubicBezTo>
                  <a:pt x="3570379" y="457458"/>
                  <a:pt x="3548938" y="478899"/>
                  <a:pt x="3522489" y="478899"/>
                </a:cubicBezTo>
                <a:lnTo>
                  <a:pt x="47890" y="478899"/>
                </a:lnTo>
                <a:cubicBezTo>
                  <a:pt x="21441" y="478899"/>
                  <a:pt x="0" y="457458"/>
                  <a:pt x="0" y="431009"/>
                </a:cubicBezTo>
                <a:lnTo>
                  <a:pt x="0" y="4789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56" tIns="25456" rIns="25456" bIns="25456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/>
              <a:t>Детские сады и Школы</a:t>
            </a:r>
          </a:p>
        </p:txBody>
      </p:sp>
      <p:sp>
        <p:nvSpPr>
          <p:cNvPr id="30" name="Полилиния 29"/>
          <p:cNvSpPr/>
          <p:nvPr/>
        </p:nvSpPr>
        <p:spPr>
          <a:xfrm>
            <a:off x="4482519" y="2289463"/>
            <a:ext cx="3570379" cy="288000"/>
          </a:xfrm>
          <a:custGeom>
            <a:avLst/>
            <a:gdLst>
              <a:gd name="connsiteX0" fmla="*/ 0 w 3570379"/>
              <a:gd name="connsiteY0" fmla="*/ 47890 h 478899"/>
              <a:gd name="connsiteX1" fmla="*/ 47890 w 3570379"/>
              <a:gd name="connsiteY1" fmla="*/ 0 h 478899"/>
              <a:gd name="connsiteX2" fmla="*/ 3522489 w 3570379"/>
              <a:gd name="connsiteY2" fmla="*/ 0 h 478899"/>
              <a:gd name="connsiteX3" fmla="*/ 3570379 w 3570379"/>
              <a:gd name="connsiteY3" fmla="*/ 47890 h 478899"/>
              <a:gd name="connsiteX4" fmla="*/ 3570379 w 3570379"/>
              <a:gd name="connsiteY4" fmla="*/ 431009 h 478899"/>
              <a:gd name="connsiteX5" fmla="*/ 3522489 w 3570379"/>
              <a:gd name="connsiteY5" fmla="*/ 478899 h 478899"/>
              <a:gd name="connsiteX6" fmla="*/ 47890 w 3570379"/>
              <a:gd name="connsiteY6" fmla="*/ 478899 h 478899"/>
              <a:gd name="connsiteX7" fmla="*/ 0 w 3570379"/>
              <a:gd name="connsiteY7" fmla="*/ 431009 h 478899"/>
              <a:gd name="connsiteX8" fmla="*/ 0 w 3570379"/>
              <a:gd name="connsiteY8" fmla="*/ 47890 h 47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0379" h="478899">
                <a:moveTo>
                  <a:pt x="0" y="47890"/>
                </a:moveTo>
                <a:cubicBezTo>
                  <a:pt x="0" y="21441"/>
                  <a:pt x="21441" y="0"/>
                  <a:pt x="47890" y="0"/>
                </a:cubicBezTo>
                <a:lnTo>
                  <a:pt x="3522489" y="0"/>
                </a:lnTo>
                <a:cubicBezTo>
                  <a:pt x="3548938" y="0"/>
                  <a:pt x="3570379" y="21441"/>
                  <a:pt x="3570379" y="47890"/>
                </a:cubicBezTo>
                <a:lnTo>
                  <a:pt x="3570379" y="431009"/>
                </a:lnTo>
                <a:cubicBezTo>
                  <a:pt x="3570379" y="457458"/>
                  <a:pt x="3548938" y="478899"/>
                  <a:pt x="3522489" y="478899"/>
                </a:cubicBezTo>
                <a:lnTo>
                  <a:pt x="47890" y="478899"/>
                </a:lnTo>
                <a:cubicBezTo>
                  <a:pt x="21441" y="478899"/>
                  <a:pt x="0" y="457458"/>
                  <a:pt x="0" y="431009"/>
                </a:cubicBezTo>
                <a:lnTo>
                  <a:pt x="0" y="4789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56" tIns="25456" rIns="25456" bIns="25456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/>
              <a:t>Больницы и </a:t>
            </a:r>
            <a:r>
              <a:rPr lang="ru-RU" sz="1600" b="0" kern="1200" dirty="0" err="1"/>
              <a:t>ФАПы</a:t>
            </a:r>
            <a:endParaRPr lang="ru-RU" sz="1600" b="0" kern="1200" dirty="0"/>
          </a:p>
        </p:txBody>
      </p:sp>
      <p:sp>
        <p:nvSpPr>
          <p:cNvPr id="32" name="Полилиния 31"/>
          <p:cNvSpPr/>
          <p:nvPr/>
        </p:nvSpPr>
        <p:spPr>
          <a:xfrm>
            <a:off x="4482519" y="2639612"/>
            <a:ext cx="3570379" cy="288000"/>
          </a:xfrm>
          <a:custGeom>
            <a:avLst/>
            <a:gdLst>
              <a:gd name="connsiteX0" fmla="*/ 0 w 3570379"/>
              <a:gd name="connsiteY0" fmla="*/ 47890 h 478899"/>
              <a:gd name="connsiteX1" fmla="*/ 47890 w 3570379"/>
              <a:gd name="connsiteY1" fmla="*/ 0 h 478899"/>
              <a:gd name="connsiteX2" fmla="*/ 3522489 w 3570379"/>
              <a:gd name="connsiteY2" fmla="*/ 0 h 478899"/>
              <a:gd name="connsiteX3" fmla="*/ 3570379 w 3570379"/>
              <a:gd name="connsiteY3" fmla="*/ 47890 h 478899"/>
              <a:gd name="connsiteX4" fmla="*/ 3570379 w 3570379"/>
              <a:gd name="connsiteY4" fmla="*/ 431009 h 478899"/>
              <a:gd name="connsiteX5" fmla="*/ 3522489 w 3570379"/>
              <a:gd name="connsiteY5" fmla="*/ 478899 h 478899"/>
              <a:gd name="connsiteX6" fmla="*/ 47890 w 3570379"/>
              <a:gd name="connsiteY6" fmla="*/ 478899 h 478899"/>
              <a:gd name="connsiteX7" fmla="*/ 0 w 3570379"/>
              <a:gd name="connsiteY7" fmla="*/ 431009 h 478899"/>
              <a:gd name="connsiteX8" fmla="*/ 0 w 3570379"/>
              <a:gd name="connsiteY8" fmla="*/ 47890 h 47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0379" h="478899">
                <a:moveTo>
                  <a:pt x="0" y="47890"/>
                </a:moveTo>
                <a:cubicBezTo>
                  <a:pt x="0" y="21441"/>
                  <a:pt x="21441" y="0"/>
                  <a:pt x="47890" y="0"/>
                </a:cubicBezTo>
                <a:lnTo>
                  <a:pt x="3522489" y="0"/>
                </a:lnTo>
                <a:cubicBezTo>
                  <a:pt x="3548938" y="0"/>
                  <a:pt x="3570379" y="21441"/>
                  <a:pt x="3570379" y="47890"/>
                </a:cubicBezTo>
                <a:lnTo>
                  <a:pt x="3570379" y="431009"/>
                </a:lnTo>
                <a:cubicBezTo>
                  <a:pt x="3570379" y="457458"/>
                  <a:pt x="3548938" y="478899"/>
                  <a:pt x="3522489" y="478899"/>
                </a:cubicBezTo>
                <a:lnTo>
                  <a:pt x="47890" y="478899"/>
                </a:lnTo>
                <a:cubicBezTo>
                  <a:pt x="21441" y="478899"/>
                  <a:pt x="0" y="457458"/>
                  <a:pt x="0" y="431009"/>
                </a:cubicBezTo>
                <a:lnTo>
                  <a:pt x="0" y="4789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56" tIns="25456" rIns="25456" bIns="25456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err="1"/>
              <a:t>ФОКи</a:t>
            </a:r>
            <a:r>
              <a:rPr lang="ru-RU" sz="1600" b="0" kern="1200" dirty="0"/>
              <a:t> и стадионы</a:t>
            </a:r>
          </a:p>
        </p:txBody>
      </p:sp>
      <p:sp>
        <p:nvSpPr>
          <p:cNvPr id="34" name="Полилиния 33"/>
          <p:cNvSpPr/>
          <p:nvPr/>
        </p:nvSpPr>
        <p:spPr>
          <a:xfrm>
            <a:off x="4482519" y="3012823"/>
            <a:ext cx="3570379" cy="288000"/>
          </a:xfrm>
          <a:custGeom>
            <a:avLst/>
            <a:gdLst>
              <a:gd name="connsiteX0" fmla="*/ 0 w 3570379"/>
              <a:gd name="connsiteY0" fmla="*/ 47890 h 478899"/>
              <a:gd name="connsiteX1" fmla="*/ 47890 w 3570379"/>
              <a:gd name="connsiteY1" fmla="*/ 0 h 478899"/>
              <a:gd name="connsiteX2" fmla="*/ 3522489 w 3570379"/>
              <a:gd name="connsiteY2" fmla="*/ 0 h 478899"/>
              <a:gd name="connsiteX3" fmla="*/ 3570379 w 3570379"/>
              <a:gd name="connsiteY3" fmla="*/ 47890 h 478899"/>
              <a:gd name="connsiteX4" fmla="*/ 3570379 w 3570379"/>
              <a:gd name="connsiteY4" fmla="*/ 431009 h 478899"/>
              <a:gd name="connsiteX5" fmla="*/ 3522489 w 3570379"/>
              <a:gd name="connsiteY5" fmla="*/ 478899 h 478899"/>
              <a:gd name="connsiteX6" fmla="*/ 47890 w 3570379"/>
              <a:gd name="connsiteY6" fmla="*/ 478899 h 478899"/>
              <a:gd name="connsiteX7" fmla="*/ 0 w 3570379"/>
              <a:gd name="connsiteY7" fmla="*/ 431009 h 478899"/>
              <a:gd name="connsiteX8" fmla="*/ 0 w 3570379"/>
              <a:gd name="connsiteY8" fmla="*/ 47890 h 47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0379" h="478899">
                <a:moveTo>
                  <a:pt x="0" y="47890"/>
                </a:moveTo>
                <a:cubicBezTo>
                  <a:pt x="0" y="21441"/>
                  <a:pt x="21441" y="0"/>
                  <a:pt x="47890" y="0"/>
                </a:cubicBezTo>
                <a:lnTo>
                  <a:pt x="3522489" y="0"/>
                </a:lnTo>
                <a:cubicBezTo>
                  <a:pt x="3548938" y="0"/>
                  <a:pt x="3570379" y="21441"/>
                  <a:pt x="3570379" y="47890"/>
                </a:cubicBezTo>
                <a:lnTo>
                  <a:pt x="3570379" y="431009"/>
                </a:lnTo>
                <a:cubicBezTo>
                  <a:pt x="3570379" y="457458"/>
                  <a:pt x="3548938" y="478899"/>
                  <a:pt x="3522489" y="478899"/>
                </a:cubicBezTo>
                <a:lnTo>
                  <a:pt x="47890" y="478899"/>
                </a:lnTo>
                <a:cubicBezTo>
                  <a:pt x="21441" y="478899"/>
                  <a:pt x="0" y="457458"/>
                  <a:pt x="0" y="431009"/>
                </a:cubicBezTo>
                <a:lnTo>
                  <a:pt x="0" y="4789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56" tIns="25456" rIns="25456" bIns="25456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err="1"/>
              <a:t>Аэро</a:t>
            </a:r>
            <a:r>
              <a:rPr lang="ru-RU" sz="1600" b="0" kern="1200" dirty="0"/>
              <a:t>- и ж/д вокзалы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1758458" y="4295134"/>
            <a:ext cx="1802099" cy="608883"/>
            <a:chOff x="1599567" y="3664252"/>
            <a:chExt cx="1802099" cy="71095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1599567" y="3664252"/>
              <a:ext cx="1802099" cy="710952"/>
            </a:xfrm>
            <a:prstGeom prst="roundRect">
              <a:avLst>
                <a:gd name="adj" fmla="val 10000"/>
              </a:avLst>
            </a:prstGeom>
            <a:solidFill>
              <a:srgbClr val="BE145A"/>
            </a:soli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1599568" y="3685075"/>
              <a:ext cx="1778894" cy="6693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0" dirty="0">
                  <a:solidFill>
                    <a:schemeClr val="bg1"/>
                  </a:solidFill>
                </a:rPr>
                <a:t>Труба</a:t>
              </a:r>
              <a:endParaRPr lang="ru-RU" sz="2800" b="0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503103" y="4214575"/>
            <a:ext cx="3546804" cy="288000"/>
            <a:chOff x="4334695" y="-413160"/>
            <a:chExt cx="3546804" cy="482872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4334695" y="-413160"/>
              <a:ext cx="3546804" cy="482872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4348837" y="-389793"/>
              <a:ext cx="3532661" cy="4545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ФОКи</a:t>
              </a:r>
              <a:r>
                <a:rPr lang="ru-RU" sz="1600" b="0" kern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и стадионы</a:t>
              </a:r>
            </a:p>
          </p:txBody>
        </p:sp>
      </p:grpSp>
      <p:sp>
        <p:nvSpPr>
          <p:cNvPr id="38" name="Полилиния 37"/>
          <p:cNvSpPr/>
          <p:nvPr/>
        </p:nvSpPr>
        <p:spPr>
          <a:xfrm>
            <a:off x="1758458" y="6792400"/>
            <a:ext cx="1806245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solidFill>
            <a:srgbClr val="BE145A"/>
          </a:solidFill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0" kern="1200" dirty="0">
                <a:solidFill>
                  <a:schemeClr val="bg1"/>
                </a:solidFill>
              </a:rPr>
              <a:t>Оцинковка</a:t>
            </a: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H="1">
            <a:off x="8451152" y="1668833"/>
            <a:ext cx="48075" cy="7927071"/>
          </a:xfrm>
          <a:prstGeom prst="line">
            <a:avLst/>
          </a:prstGeom>
          <a:noFill/>
          <a:ln w="9525" cap="flat">
            <a:solidFill>
              <a:schemeClr val="tx2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1379512" y="8420121"/>
            <a:ext cx="9382273" cy="0"/>
          </a:xfrm>
          <a:prstGeom prst="line">
            <a:avLst/>
          </a:prstGeom>
          <a:noFill/>
          <a:ln w="9525" cap="flat">
            <a:solidFill>
              <a:schemeClr val="tx2"/>
            </a:solidFill>
            <a:prstDash val="lgDashDot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35" name="Группа 134"/>
          <p:cNvGrpSpPr/>
          <p:nvPr/>
        </p:nvGrpSpPr>
        <p:grpSpPr>
          <a:xfrm>
            <a:off x="4500683" y="6826776"/>
            <a:ext cx="3585857" cy="288000"/>
            <a:chOff x="4500683" y="7671789"/>
            <a:chExt cx="3585857" cy="288000"/>
          </a:xfrm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4500683" y="7671789"/>
              <a:ext cx="3549222" cy="288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8" name="Скругленный прямоугольник 4"/>
            <p:cNvSpPr/>
            <p:nvPr/>
          </p:nvSpPr>
          <p:spPr>
            <a:xfrm>
              <a:off x="4514826" y="7683902"/>
              <a:ext cx="3571714" cy="2758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/>
                <a:t>Жилые до 3 этажей</a:t>
              </a:r>
            </a:p>
          </p:txBody>
        </p:sp>
      </p:grpSp>
      <p:cxnSp>
        <p:nvCxnSpPr>
          <p:cNvPr id="59" name="Прямая соединительная линия 58"/>
          <p:cNvCxnSpPr>
            <a:stCxn id="149" idx="3"/>
            <a:endCxn id="57" idx="1"/>
          </p:cNvCxnSpPr>
          <p:nvPr/>
        </p:nvCxnSpPr>
        <p:spPr>
          <a:xfrm flipV="1">
            <a:off x="3537351" y="6970776"/>
            <a:ext cx="963332" cy="598626"/>
          </a:xfrm>
          <a:prstGeom prst="line">
            <a:avLst/>
          </a:prstGeom>
          <a:noFill/>
          <a:ln w="9525">
            <a:prstDash val="solid"/>
            <a:tailEnd type="triangle" w="lg" len="lg"/>
          </a:ln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sp>
        <p:nvSpPr>
          <p:cNvPr id="60" name="Полилиния 59"/>
          <p:cNvSpPr/>
          <p:nvPr/>
        </p:nvSpPr>
        <p:spPr>
          <a:xfrm>
            <a:off x="1761456" y="8518640"/>
            <a:ext cx="1796346" cy="86136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BE145A"/>
            </a:solidFill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0" kern="1200" dirty="0">
                <a:solidFill>
                  <a:srgbClr val="BE145A"/>
                </a:solidFill>
              </a:rPr>
              <a:t>Синергия</a:t>
            </a: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7892091" y="1274289"/>
            <a:ext cx="11539315" cy="0"/>
          </a:xfrm>
          <a:prstGeom prst="line">
            <a:avLst/>
          </a:prstGeom>
          <a:noFill/>
          <a:ln w="9525" cap="flat">
            <a:noFill/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2" name="Полилиния 61"/>
          <p:cNvSpPr/>
          <p:nvPr/>
        </p:nvSpPr>
        <p:spPr>
          <a:xfrm>
            <a:off x="8009815" y="1410719"/>
            <a:ext cx="2989944" cy="444087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algn="ctr" defTabSz="1244600">
              <a:spcBef>
                <a:spcPct val="0"/>
              </a:spcBef>
            </a:pPr>
            <a:r>
              <a:rPr lang="ru-RU" sz="20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Удельный расход </a:t>
            </a:r>
          </a:p>
          <a:p>
            <a:pPr lvl="0" algn="ctr" defTabSz="1244600">
              <a:spcBef>
                <a:spcPct val="0"/>
              </a:spcBef>
            </a:pPr>
            <a:r>
              <a:rPr lang="ru-RU" sz="20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стали, кг/м</a:t>
            </a:r>
            <a:r>
              <a:rPr lang="ru-RU" sz="2000" b="0" kern="12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2</a:t>
            </a:r>
          </a:p>
        </p:txBody>
      </p:sp>
      <p:sp>
        <p:nvSpPr>
          <p:cNvPr id="63" name="Полилиния 62"/>
          <p:cNvSpPr/>
          <p:nvPr/>
        </p:nvSpPr>
        <p:spPr>
          <a:xfrm>
            <a:off x="8289533" y="1783823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40</a:t>
            </a:r>
            <a:endParaRPr lang="ru-RU" sz="1600" b="0" kern="1200" baseline="30000" dirty="0">
              <a:solidFill>
                <a:schemeClr val="tx1">
                  <a:lumMod val="65000"/>
                  <a:lumOff val="35000"/>
                </a:schemeClr>
              </a:solidFill>
              <a:latin typeface="DINPro-Regular" panose="02000503030000020004" pitchFamily="50" charset="0"/>
              <a:cs typeface="Aharoni" panose="02010803020104030203" pitchFamily="2" charset="-79"/>
            </a:endParaRPr>
          </a:p>
        </p:txBody>
      </p:sp>
      <p:sp>
        <p:nvSpPr>
          <p:cNvPr id="64" name="Полилиния 63"/>
          <p:cNvSpPr/>
          <p:nvPr/>
        </p:nvSpPr>
        <p:spPr>
          <a:xfrm>
            <a:off x="8284899" y="2135291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40</a:t>
            </a:r>
            <a:endParaRPr lang="ru-RU" sz="1600" b="0" kern="1200" baseline="30000" dirty="0">
              <a:solidFill>
                <a:schemeClr val="tx1">
                  <a:lumMod val="65000"/>
                  <a:lumOff val="35000"/>
                </a:schemeClr>
              </a:solidFill>
              <a:latin typeface="DINPro-Regular" panose="02000503030000020004" pitchFamily="50" charset="0"/>
              <a:cs typeface="Aharoni" panose="02010803020104030203" pitchFamily="2" charset="-79"/>
            </a:endParaRPr>
          </a:p>
        </p:txBody>
      </p:sp>
      <p:sp>
        <p:nvSpPr>
          <p:cNvPr id="65" name="Полилиния 64"/>
          <p:cNvSpPr/>
          <p:nvPr/>
        </p:nvSpPr>
        <p:spPr>
          <a:xfrm>
            <a:off x="8284899" y="2485236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47</a:t>
            </a:r>
            <a:endParaRPr lang="ru-RU" sz="1600" b="0" kern="1200" baseline="30000" dirty="0">
              <a:solidFill>
                <a:schemeClr val="tx1">
                  <a:lumMod val="65000"/>
                  <a:lumOff val="35000"/>
                </a:schemeClr>
              </a:solidFill>
              <a:latin typeface="DINPro-Regular" panose="02000503030000020004" pitchFamily="50" charset="0"/>
              <a:cs typeface="Aharoni" panose="02010803020104030203" pitchFamily="2" charset="-79"/>
            </a:endParaRPr>
          </a:p>
        </p:txBody>
      </p:sp>
      <p:sp>
        <p:nvSpPr>
          <p:cNvPr id="67" name="Полилиния 66"/>
          <p:cNvSpPr/>
          <p:nvPr/>
        </p:nvSpPr>
        <p:spPr>
          <a:xfrm>
            <a:off x="8289533" y="3230725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30</a:t>
            </a:r>
            <a:endParaRPr lang="ru-RU" sz="1600" b="0" kern="1200" baseline="30000" dirty="0">
              <a:solidFill>
                <a:schemeClr val="tx1">
                  <a:lumMod val="65000"/>
                  <a:lumOff val="35000"/>
                </a:schemeClr>
              </a:solidFill>
              <a:latin typeface="DINPro-Regular" panose="02000503030000020004" pitchFamily="50" charset="0"/>
              <a:cs typeface="Aharoni" panose="02010803020104030203" pitchFamily="2" charset="-79"/>
            </a:endParaRPr>
          </a:p>
        </p:txBody>
      </p:sp>
      <p:sp>
        <p:nvSpPr>
          <p:cNvPr id="77" name="Полилиния 76"/>
          <p:cNvSpPr/>
          <p:nvPr/>
        </p:nvSpPr>
        <p:spPr>
          <a:xfrm>
            <a:off x="4480260" y="3384713"/>
            <a:ext cx="3570379" cy="288000"/>
          </a:xfrm>
          <a:custGeom>
            <a:avLst/>
            <a:gdLst>
              <a:gd name="connsiteX0" fmla="*/ 0 w 3570379"/>
              <a:gd name="connsiteY0" fmla="*/ 47890 h 478899"/>
              <a:gd name="connsiteX1" fmla="*/ 47890 w 3570379"/>
              <a:gd name="connsiteY1" fmla="*/ 0 h 478899"/>
              <a:gd name="connsiteX2" fmla="*/ 3522489 w 3570379"/>
              <a:gd name="connsiteY2" fmla="*/ 0 h 478899"/>
              <a:gd name="connsiteX3" fmla="*/ 3570379 w 3570379"/>
              <a:gd name="connsiteY3" fmla="*/ 47890 h 478899"/>
              <a:gd name="connsiteX4" fmla="*/ 3570379 w 3570379"/>
              <a:gd name="connsiteY4" fmla="*/ 431009 h 478899"/>
              <a:gd name="connsiteX5" fmla="*/ 3522489 w 3570379"/>
              <a:gd name="connsiteY5" fmla="*/ 478899 h 478899"/>
              <a:gd name="connsiteX6" fmla="*/ 47890 w 3570379"/>
              <a:gd name="connsiteY6" fmla="*/ 478899 h 478899"/>
              <a:gd name="connsiteX7" fmla="*/ 0 w 3570379"/>
              <a:gd name="connsiteY7" fmla="*/ 431009 h 478899"/>
              <a:gd name="connsiteX8" fmla="*/ 0 w 3570379"/>
              <a:gd name="connsiteY8" fmla="*/ 47890 h 47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0379" h="478899">
                <a:moveTo>
                  <a:pt x="0" y="47890"/>
                </a:moveTo>
                <a:cubicBezTo>
                  <a:pt x="0" y="21441"/>
                  <a:pt x="21441" y="0"/>
                  <a:pt x="47890" y="0"/>
                </a:cubicBezTo>
                <a:lnTo>
                  <a:pt x="3522489" y="0"/>
                </a:lnTo>
                <a:cubicBezTo>
                  <a:pt x="3548938" y="0"/>
                  <a:pt x="3570379" y="21441"/>
                  <a:pt x="3570379" y="47890"/>
                </a:cubicBezTo>
                <a:lnTo>
                  <a:pt x="3570379" y="431009"/>
                </a:lnTo>
                <a:cubicBezTo>
                  <a:pt x="3570379" y="457458"/>
                  <a:pt x="3548938" y="478899"/>
                  <a:pt x="3522489" y="478899"/>
                </a:cubicBezTo>
                <a:lnTo>
                  <a:pt x="47890" y="478899"/>
                </a:lnTo>
                <a:cubicBezTo>
                  <a:pt x="21441" y="478899"/>
                  <a:pt x="0" y="457458"/>
                  <a:pt x="0" y="431009"/>
                </a:cubicBezTo>
                <a:lnTo>
                  <a:pt x="0" y="4789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56" tIns="25456" rIns="25456" bIns="25456" numCol="1" spcCol="1270" anchor="ctr" anchorCtr="0">
            <a:no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/>
              <a:t>Жилье</a:t>
            </a:r>
          </a:p>
        </p:txBody>
      </p:sp>
      <p:sp>
        <p:nvSpPr>
          <p:cNvPr id="79" name="Полилиния 78"/>
          <p:cNvSpPr/>
          <p:nvPr/>
        </p:nvSpPr>
        <p:spPr>
          <a:xfrm>
            <a:off x="4479527" y="3750447"/>
            <a:ext cx="3570379" cy="288000"/>
          </a:xfrm>
          <a:custGeom>
            <a:avLst/>
            <a:gdLst>
              <a:gd name="connsiteX0" fmla="*/ 0 w 3570379"/>
              <a:gd name="connsiteY0" fmla="*/ 47890 h 478899"/>
              <a:gd name="connsiteX1" fmla="*/ 47890 w 3570379"/>
              <a:gd name="connsiteY1" fmla="*/ 0 h 478899"/>
              <a:gd name="connsiteX2" fmla="*/ 3522489 w 3570379"/>
              <a:gd name="connsiteY2" fmla="*/ 0 h 478899"/>
              <a:gd name="connsiteX3" fmla="*/ 3570379 w 3570379"/>
              <a:gd name="connsiteY3" fmla="*/ 47890 h 478899"/>
              <a:gd name="connsiteX4" fmla="*/ 3570379 w 3570379"/>
              <a:gd name="connsiteY4" fmla="*/ 431009 h 478899"/>
              <a:gd name="connsiteX5" fmla="*/ 3522489 w 3570379"/>
              <a:gd name="connsiteY5" fmla="*/ 478899 h 478899"/>
              <a:gd name="connsiteX6" fmla="*/ 47890 w 3570379"/>
              <a:gd name="connsiteY6" fmla="*/ 478899 h 478899"/>
              <a:gd name="connsiteX7" fmla="*/ 0 w 3570379"/>
              <a:gd name="connsiteY7" fmla="*/ 431009 h 478899"/>
              <a:gd name="connsiteX8" fmla="*/ 0 w 3570379"/>
              <a:gd name="connsiteY8" fmla="*/ 47890 h 47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0379" h="478899">
                <a:moveTo>
                  <a:pt x="0" y="47890"/>
                </a:moveTo>
                <a:cubicBezTo>
                  <a:pt x="0" y="21441"/>
                  <a:pt x="21441" y="0"/>
                  <a:pt x="47890" y="0"/>
                </a:cubicBezTo>
                <a:lnTo>
                  <a:pt x="3522489" y="0"/>
                </a:lnTo>
                <a:cubicBezTo>
                  <a:pt x="3548938" y="0"/>
                  <a:pt x="3570379" y="21441"/>
                  <a:pt x="3570379" y="47890"/>
                </a:cubicBezTo>
                <a:lnTo>
                  <a:pt x="3570379" y="431009"/>
                </a:lnTo>
                <a:cubicBezTo>
                  <a:pt x="3570379" y="457458"/>
                  <a:pt x="3548938" y="478899"/>
                  <a:pt x="3522489" y="478899"/>
                </a:cubicBezTo>
                <a:lnTo>
                  <a:pt x="47890" y="478899"/>
                </a:lnTo>
                <a:cubicBezTo>
                  <a:pt x="21441" y="478899"/>
                  <a:pt x="0" y="457458"/>
                  <a:pt x="0" y="431009"/>
                </a:cubicBezTo>
                <a:lnTo>
                  <a:pt x="0" y="4789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56" tIns="25456" rIns="25456" bIns="25456" numCol="1" spcCol="1270" anchor="ctr" anchorCtr="0">
            <a:noAutofit/>
          </a:bodyPr>
          <a:lstStyle/>
          <a:p>
            <a:pPr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/>
              <a:t>Административные и офисные</a:t>
            </a:r>
          </a:p>
        </p:txBody>
      </p:sp>
      <p:sp>
        <p:nvSpPr>
          <p:cNvPr id="82" name="Полилиния 81"/>
          <p:cNvSpPr/>
          <p:nvPr/>
        </p:nvSpPr>
        <p:spPr>
          <a:xfrm>
            <a:off x="8291792" y="3598852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45</a:t>
            </a:r>
            <a:endParaRPr lang="ru-RU" sz="1600" b="0" kern="1200" baseline="30000" dirty="0">
              <a:solidFill>
                <a:schemeClr val="tx1">
                  <a:lumMod val="65000"/>
                  <a:lumOff val="35000"/>
                </a:schemeClr>
              </a:solidFill>
              <a:latin typeface="DINPro-Regular" panose="02000503030000020004" pitchFamily="50" charset="0"/>
              <a:cs typeface="Aharoni" panose="02010803020104030203" pitchFamily="2" charset="-79"/>
            </a:endParaRPr>
          </a:p>
        </p:txBody>
      </p:sp>
      <p:sp>
        <p:nvSpPr>
          <p:cNvPr id="85" name="Полилиния 84"/>
          <p:cNvSpPr/>
          <p:nvPr/>
        </p:nvSpPr>
        <p:spPr>
          <a:xfrm>
            <a:off x="8319527" y="7389674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20</a:t>
            </a:r>
          </a:p>
        </p:txBody>
      </p:sp>
      <p:sp>
        <p:nvSpPr>
          <p:cNvPr id="87" name="Полилиния 86"/>
          <p:cNvSpPr/>
          <p:nvPr/>
        </p:nvSpPr>
        <p:spPr>
          <a:xfrm>
            <a:off x="4479527" y="8532672"/>
            <a:ext cx="3570379" cy="833301"/>
          </a:xfrm>
          <a:custGeom>
            <a:avLst/>
            <a:gdLst>
              <a:gd name="connsiteX0" fmla="*/ 0 w 3570379"/>
              <a:gd name="connsiteY0" fmla="*/ 47890 h 478899"/>
              <a:gd name="connsiteX1" fmla="*/ 47890 w 3570379"/>
              <a:gd name="connsiteY1" fmla="*/ 0 h 478899"/>
              <a:gd name="connsiteX2" fmla="*/ 3522489 w 3570379"/>
              <a:gd name="connsiteY2" fmla="*/ 0 h 478899"/>
              <a:gd name="connsiteX3" fmla="*/ 3570379 w 3570379"/>
              <a:gd name="connsiteY3" fmla="*/ 47890 h 478899"/>
              <a:gd name="connsiteX4" fmla="*/ 3570379 w 3570379"/>
              <a:gd name="connsiteY4" fmla="*/ 431009 h 478899"/>
              <a:gd name="connsiteX5" fmla="*/ 3522489 w 3570379"/>
              <a:gd name="connsiteY5" fmla="*/ 478899 h 478899"/>
              <a:gd name="connsiteX6" fmla="*/ 47890 w 3570379"/>
              <a:gd name="connsiteY6" fmla="*/ 478899 h 478899"/>
              <a:gd name="connsiteX7" fmla="*/ 0 w 3570379"/>
              <a:gd name="connsiteY7" fmla="*/ 431009 h 478899"/>
              <a:gd name="connsiteX8" fmla="*/ 0 w 3570379"/>
              <a:gd name="connsiteY8" fmla="*/ 47890 h 47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0379" h="478899">
                <a:moveTo>
                  <a:pt x="0" y="47890"/>
                </a:moveTo>
                <a:cubicBezTo>
                  <a:pt x="0" y="21441"/>
                  <a:pt x="21441" y="0"/>
                  <a:pt x="47890" y="0"/>
                </a:cubicBezTo>
                <a:lnTo>
                  <a:pt x="3522489" y="0"/>
                </a:lnTo>
                <a:cubicBezTo>
                  <a:pt x="3548938" y="0"/>
                  <a:pt x="3570379" y="21441"/>
                  <a:pt x="3570379" y="47890"/>
                </a:cubicBezTo>
                <a:lnTo>
                  <a:pt x="3570379" y="431009"/>
                </a:lnTo>
                <a:cubicBezTo>
                  <a:pt x="3570379" y="457458"/>
                  <a:pt x="3548938" y="478899"/>
                  <a:pt x="3522489" y="478899"/>
                </a:cubicBezTo>
                <a:lnTo>
                  <a:pt x="47890" y="478899"/>
                </a:lnTo>
                <a:cubicBezTo>
                  <a:pt x="21441" y="478899"/>
                  <a:pt x="0" y="457458"/>
                  <a:pt x="0" y="431009"/>
                </a:cubicBezTo>
                <a:lnTo>
                  <a:pt x="0" y="47890"/>
                </a:lnTo>
                <a:close/>
              </a:path>
            </a:pathLst>
          </a:custGeom>
          <a:solidFill>
            <a:srgbClr val="BE145A"/>
          </a:solidFill>
          <a:ln>
            <a:solidFill>
              <a:srgbClr val="7F7F7F"/>
            </a:solidFill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56" tIns="25456" rIns="25456" bIns="25456" numCol="1" spcCol="1270" anchor="ctr" anchorCtr="0">
            <a:noAutofit/>
          </a:bodyPr>
          <a:lstStyle/>
          <a:p>
            <a:pPr lvl="0" defTabSz="800100">
              <a:spcBef>
                <a:spcPct val="0"/>
              </a:spcBef>
            </a:pPr>
            <a:r>
              <a:rPr lang="ru-RU" sz="1800" b="0" kern="1200" dirty="0"/>
              <a:t>Балка - несущий каркас,</a:t>
            </a:r>
          </a:p>
          <a:p>
            <a:pPr lvl="0" defTabSz="800100">
              <a:spcBef>
                <a:spcPct val="0"/>
              </a:spcBef>
            </a:pPr>
            <a:r>
              <a:rPr lang="ru-RU" sz="1800" b="0" kern="1200" dirty="0"/>
              <a:t>Труба – связи,</a:t>
            </a:r>
          </a:p>
          <a:p>
            <a:pPr lvl="0" defTabSz="800100">
              <a:spcBef>
                <a:spcPct val="0"/>
              </a:spcBef>
            </a:pPr>
            <a:r>
              <a:rPr lang="ru-RU" sz="1800" b="0" kern="1200" dirty="0"/>
              <a:t>Оцинковка – стены, перекрытия</a:t>
            </a:r>
          </a:p>
        </p:txBody>
      </p:sp>
      <p:sp>
        <p:nvSpPr>
          <p:cNvPr id="89" name="Полилиния 88"/>
          <p:cNvSpPr/>
          <p:nvPr/>
        </p:nvSpPr>
        <p:spPr>
          <a:xfrm>
            <a:off x="8279229" y="2855801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52</a:t>
            </a:r>
            <a:endParaRPr lang="ru-RU" sz="1600" b="0" kern="1200" baseline="30000" dirty="0">
              <a:solidFill>
                <a:schemeClr val="tx1">
                  <a:lumMod val="65000"/>
                  <a:lumOff val="35000"/>
                </a:schemeClr>
              </a:solidFill>
              <a:latin typeface="DINPro-Regular" panose="02000503030000020004" pitchFamily="50" charset="0"/>
              <a:cs typeface="Aharoni" panose="02010803020104030203" pitchFamily="2" charset="-79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503103" y="4565335"/>
            <a:ext cx="3546804" cy="288000"/>
            <a:chOff x="4503103" y="5788203"/>
            <a:chExt cx="3546804" cy="336791"/>
          </a:xfrm>
        </p:grpSpPr>
        <p:sp>
          <p:nvSpPr>
            <p:cNvPr id="92" name="Скругленный прямоугольник 91"/>
            <p:cNvSpPr/>
            <p:nvPr/>
          </p:nvSpPr>
          <p:spPr>
            <a:xfrm>
              <a:off x="4503103" y="5788203"/>
              <a:ext cx="3546804" cy="324000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3" name="Скругленный прямоугольник 4"/>
            <p:cNvSpPr/>
            <p:nvPr/>
          </p:nvSpPr>
          <p:spPr>
            <a:xfrm>
              <a:off x="4517245" y="5800994"/>
              <a:ext cx="3532661" cy="324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Аэро</a:t>
              </a:r>
              <a:r>
                <a:rPr lang="ru-RU" sz="1600" b="0" kern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- и ж/д вокзалы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503103" y="5450656"/>
            <a:ext cx="3546804" cy="288000"/>
            <a:chOff x="4503103" y="6372307"/>
            <a:chExt cx="3546804" cy="324000"/>
          </a:xfrm>
        </p:grpSpPr>
        <p:sp>
          <p:nvSpPr>
            <p:cNvPr id="95" name="Скругленный прямоугольник 94"/>
            <p:cNvSpPr/>
            <p:nvPr/>
          </p:nvSpPr>
          <p:spPr>
            <a:xfrm>
              <a:off x="4503103" y="6372307"/>
              <a:ext cx="3546804" cy="324000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6" name="Скругленный прямоугольник 4"/>
            <p:cNvSpPr/>
            <p:nvPr/>
          </p:nvSpPr>
          <p:spPr>
            <a:xfrm>
              <a:off x="4517245" y="6392597"/>
              <a:ext cx="3532661" cy="3037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Детские сады и Школы</a:t>
              </a:r>
            </a:p>
          </p:txBody>
        </p:sp>
      </p:grpSp>
      <p:cxnSp>
        <p:nvCxnSpPr>
          <p:cNvPr id="97" name="Прямая соединительная линия 96"/>
          <p:cNvCxnSpPr>
            <a:endCxn id="92" idx="1"/>
          </p:cNvCxnSpPr>
          <p:nvPr/>
        </p:nvCxnSpPr>
        <p:spPr>
          <a:xfrm flipV="1">
            <a:off x="3561586" y="4703866"/>
            <a:ext cx="941517" cy="418799"/>
          </a:xfrm>
          <a:prstGeom prst="line">
            <a:avLst/>
          </a:prstGeom>
          <a:noFill/>
          <a:ln w="9525">
            <a:prstDash val="solid"/>
            <a:tailEnd type="triangle" w="lg" len="lg"/>
          </a:ln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3561586" y="5117832"/>
            <a:ext cx="926508" cy="24430"/>
          </a:xfrm>
          <a:prstGeom prst="line">
            <a:avLst/>
          </a:prstGeom>
          <a:noFill/>
          <a:ln w="9525">
            <a:prstDash val="solid"/>
            <a:tailEnd type="triangle" w="lg" len="lg"/>
          </a:ln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sp>
        <p:nvSpPr>
          <p:cNvPr id="104" name="Скругленный прямоугольник 4"/>
          <p:cNvSpPr/>
          <p:nvPr/>
        </p:nvSpPr>
        <p:spPr>
          <a:xfrm>
            <a:off x="4500683" y="7937771"/>
            <a:ext cx="3571714" cy="38932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0" kern="1200" dirty="0"/>
              <a:t>Все сегменты</a:t>
            </a:r>
          </a:p>
        </p:txBody>
      </p:sp>
      <p:sp>
        <p:nvSpPr>
          <p:cNvPr id="106" name="Полилиния 105"/>
          <p:cNvSpPr/>
          <p:nvPr/>
        </p:nvSpPr>
        <p:spPr>
          <a:xfrm>
            <a:off x="8294127" y="4051312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47</a:t>
            </a:r>
          </a:p>
        </p:txBody>
      </p:sp>
      <p:sp>
        <p:nvSpPr>
          <p:cNvPr id="107" name="Полилиния 106"/>
          <p:cNvSpPr/>
          <p:nvPr/>
        </p:nvSpPr>
        <p:spPr>
          <a:xfrm>
            <a:off x="8288457" y="4397396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52</a:t>
            </a:r>
          </a:p>
        </p:txBody>
      </p:sp>
      <p:sp>
        <p:nvSpPr>
          <p:cNvPr id="108" name="Полилиния 107"/>
          <p:cNvSpPr/>
          <p:nvPr/>
        </p:nvSpPr>
        <p:spPr>
          <a:xfrm>
            <a:off x="8355396" y="5993761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5 - 10</a:t>
            </a:r>
          </a:p>
        </p:txBody>
      </p:sp>
      <p:cxnSp>
        <p:nvCxnSpPr>
          <p:cNvPr id="109" name="Прямая соединительная линия 108"/>
          <p:cNvCxnSpPr/>
          <p:nvPr/>
        </p:nvCxnSpPr>
        <p:spPr>
          <a:xfrm>
            <a:off x="1379512" y="4136536"/>
            <a:ext cx="9382273" cy="0"/>
          </a:xfrm>
          <a:prstGeom prst="line">
            <a:avLst/>
          </a:prstGeom>
          <a:noFill/>
          <a:ln w="9525" cap="flat">
            <a:solidFill>
              <a:schemeClr val="tx2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0" name="Прямая соединительная линия 109"/>
          <p:cNvCxnSpPr/>
          <p:nvPr/>
        </p:nvCxnSpPr>
        <p:spPr>
          <a:xfrm>
            <a:off x="1379512" y="6725740"/>
            <a:ext cx="9382273" cy="0"/>
          </a:xfrm>
          <a:prstGeom prst="line">
            <a:avLst/>
          </a:prstGeom>
          <a:noFill/>
          <a:ln w="9525" cap="flat">
            <a:solidFill>
              <a:schemeClr val="tx2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4" name="Прямая соединительная линия 113"/>
          <p:cNvCxnSpPr>
            <a:stCxn id="149" idx="3"/>
            <a:endCxn id="138" idx="1"/>
          </p:cNvCxnSpPr>
          <p:nvPr/>
        </p:nvCxnSpPr>
        <p:spPr>
          <a:xfrm flipV="1">
            <a:off x="3537351" y="7322521"/>
            <a:ext cx="957516" cy="246881"/>
          </a:xfrm>
          <a:prstGeom prst="line">
            <a:avLst/>
          </a:prstGeom>
          <a:noFill/>
          <a:ln w="9525">
            <a:prstDash val="solid"/>
            <a:tailEnd type="triangle" w="lg" len="lg"/>
          </a:ln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sp>
        <p:nvSpPr>
          <p:cNvPr id="117" name="Полилиния 116"/>
          <p:cNvSpPr/>
          <p:nvPr/>
        </p:nvSpPr>
        <p:spPr>
          <a:xfrm>
            <a:off x="8319527" y="7824427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17 - 20</a:t>
            </a:r>
          </a:p>
        </p:txBody>
      </p:sp>
      <p:cxnSp>
        <p:nvCxnSpPr>
          <p:cNvPr id="119" name="Прямая соединительная линия 118"/>
          <p:cNvCxnSpPr/>
          <p:nvPr/>
        </p:nvCxnSpPr>
        <p:spPr>
          <a:xfrm>
            <a:off x="3564703" y="8955219"/>
            <a:ext cx="913177" cy="0"/>
          </a:xfrm>
          <a:prstGeom prst="line">
            <a:avLst/>
          </a:prstGeom>
          <a:noFill/>
          <a:ln w="28575">
            <a:solidFill>
              <a:srgbClr val="BE145A"/>
            </a:solidFill>
            <a:prstDash val="solid"/>
            <a:tailEnd type="triangle" w="lg" len="lg"/>
          </a:ln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sp>
        <p:nvSpPr>
          <p:cNvPr id="126" name="Полилиния 125"/>
          <p:cNvSpPr/>
          <p:nvPr/>
        </p:nvSpPr>
        <p:spPr>
          <a:xfrm>
            <a:off x="8319527" y="8673459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b="0" kern="1200" dirty="0">
                <a:solidFill>
                  <a:srgbClr val="BE145A"/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ТВС</a:t>
            </a:r>
            <a:endParaRPr lang="ru-RU" sz="3600" b="0" kern="1200" baseline="30000" dirty="0">
              <a:solidFill>
                <a:srgbClr val="BE145A"/>
              </a:solidFill>
              <a:latin typeface="DINPro-Regular" panose="02000503030000020004" pitchFamily="50" charset="0"/>
              <a:cs typeface="Aharoni" panose="02010803020104030203" pitchFamily="2" charset="-79"/>
            </a:endParaRPr>
          </a:p>
        </p:txBody>
      </p:sp>
      <p:sp>
        <p:nvSpPr>
          <p:cNvPr id="128" name="Скругленный прямоугольник 4"/>
          <p:cNvSpPr/>
          <p:nvPr/>
        </p:nvSpPr>
        <p:spPr>
          <a:xfrm>
            <a:off x="1904999" y="3140056"/>
            <a:ext cx="1476887" cy="113295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Medium" panose="02000503030000020004" pitchFamily="50" charset="0"/>
              </a:rPr>
              <a:t>Несущий каркас</a:t>
            </a:r>
          </a:p>
        </p:txBody>
      </p:sp>
      <p:sp>
        <p:nvSpPr>
          <p:cNvPr id="80" name="Полилиния 79"/>
          <p:cNvSpPr/>
          <p:nvPr/>
        </p:nvSpPr>
        <p:spPr>
          <a:xfrm>
            <a:off x="4502238" y="4904494"/>
            <a:ext cx="3547667" cy="464369"/>
          </a:xfrm>
          <a:custGeom>
            <a:avLst/>
            <a:gdLst>
              <a:gd name="connsiteX0" fmla="*/ 0 w 3570379"/>
              <a:gd name="connsiteY0" fmla="*/ 47890 h 478899"/>
              <a:gd name="connsiteX1" fmla="*/ 47890 w 3570379"/>
              <a:gd name="connsiteY1" fmla="*/ 0 h 478899"/>
              <a:gd name="connsiteX2" fmla="*/ 3522489 w 3570379"/>
              <a:gd name="connsiteY2" fmla="*/ 0 h 478899"/>
              <a:gd name="connsiteX3" fmla="*/ 3570379 w 3570379"/>
              <a:gd name="connsiteY3" fmla="*/ 47890 h 478899"/>
              <a:gd name="connsiteX4" fmla="*/ 3570379 w 3570379"/>
              <a:gd name="connsiteY4" fmla="*/ 431009 h 478899"/>
              <a:gd name="connsiteX5" fmla="*/ 3522489 w 3570379"/>
              <a:gd name="connsiteY5" fmla="*/ 478899 h 478899"/>
              <a:gd name="connsiteX6" fmla="*/ 47890 w 3570379"/>
              <a:gd name="connsiteY6" fmla="*/ 478899 h 478899"/>
              <a:gd name="connsiteX7" fmla="*/ 0 w 3570379"/>
              <a:gd name="connsiteY7" fmla="*/ 431009 h 478899"/>
              <a:gd name="connsiteX8" fmla="*/ 0 w 3570379"/>
              <a:gd name="connsiteY8" fmla="*/ 47890 h 47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0379" h="478899">
                <a:moveTo>
                  <a:pt x="0" y="47890"/>
                </a:moveTo>
                <a:cubicBezTo>
                  <a:pt x="0" y="21441"/>
                  <a:pt x="21441" y="0"/>
                  <a:pt x="47890" y="0"/>
                </a:cubicBezTo>
                <a:lnTo>
                  <a:pt x="3522489" y="0"/>
                </a:lnTo>
                <a:cubicBezTo>
                  <a:pt x="3548938" y="0"/>
                  <a:pt x="3570379" y="21441"/>
                  <a:pt x="3570379" y="47890"/>
                </a:cubicBezTo>
                <a:lnTo>
                  <a:pt x="3570379" y="431009"/>
                </a:lnTo>
                <a:cubicBezTo>
                  <a:pt x="3570379" y="457458"/>
                  <a:pt x="3548938" y="478899"/>
                  <a:pt x="3522489" y="478899"/>
                </a:cubicBezTo>
                <a:lnTo>
                  <a:pt x="47890" y="478899"/>
                </a:lnTo>
                <a:cubicBezTo>
                  <a:pt x="21441" y="478899"/>
                  <a:pt x="0" y="457458"/>
                  <a:pt x="0" y="431009"/>
                </a:cubicBezTo>
                <a:lnTo>
                  <a:pt x="0" y="478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56" tIns="25456" rIns="25456" bIns="25456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Малоэтажные (до 3 этажей) жилые, административные и офисные</a:t>
            </a:r>
          </a:p>
        </p:txBody>
      </p:sp>
      <p:cxnSp>
        <p:nvCxnSpPr>
          <p:cNvPr id="86" name="Прямая соединительная линия 85"/>
          <p:cNvCxnSpPr>
            <a:endCxn id="16" idx="1"/>
          </p:cNvCxnSpPr>
          <p:nvPr/>
        </p:nvCxnSpPr>
        <p:spPr>
          <a:xfrm flipV="1">
            <a:off x="3568060" y="4358575"/>
            <a:ext cx="935043" cy="752194"/>
          </a:xfrm>
          <a:prstGeom prst="line">
            <a:avLst/>
          </a:prstGeom>
          <a:noFill/>
          <a:ln w="9525">
            <a:prstDash val="solid"/>
            <a:tailEnd type="triangle" w="lg" len="lg"/>
          </a:ln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sp>
        <p:nvSpPr>
          <p:cNvPr id="88" name="Полилиния 87"/>
          <p:cNvSpPr/>
          <p:nvPr/>
        </p:nvSpPr>
        <p:spPr>
          <a:xfrm>
            <a:off x="8296462" y="4861259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40</a:t>
            </a:r>
            <a:endParaRPr lang="ru-RU" sz="1600" b="0" kern="1200" baseline="30000" dirty="0">
              <a:solidFill>
                <a:schemeClr val="tx1">
                  <a:lumMod val="65000"/>
                  <a:lumOff val="35000"/>
                </a:schemeClr>
              </a:solidFill>
              <a:latin typeface="DINPro-Regular" panose="02000503030000020004" pitchFamily="50" charset="0"/>
              <a:cs typeface="Aharoni" panose="02010803020104030203" pitchFamily="2" charset="-79"/>
            </a:endParaRPr>
          </a:p>
        </p:txBody>
      </p:sp>
      <p:sp>
        <p:nvSpPr>
          <p:cNvPr id="91" name="Скругленный прямоугольник 4"/>
          <p:cNvSpPr/>
          <p:nvPr/>
        </p:nvSpPr>
        <p:spPr>
          <a:xfrm>
            <a:off x="1758458" y="6066915"/>
            <a:ext cx="1809601" cy="3346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Medium" panose="02000503030000020004" pitchFamily="50" charset="0"/>
              </a:rPr>
              <a:t>Связевые конструкции</a:t>
            </a:r>
          </a:p>
        </p:txBody>
      </p:sp>
      <p:sp>
        <p:nvSpPr>
          <p:cNvPr id="94" name="Скругленный прямоугольник 4"/>
          <p:cNvSpPr/>
          <p:nvPr/>
        </p:nvSpPr>
        <p:spPr>
          <a:xfrm>
            <a:off x="1778000" y="4902428"/>
            <a:ext cx="1759353" cy="4448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Medium" panose="02000503030000020004" pitchFamily="50" charset="0"/>
              </a:rPr>
              <a:t>Несущий каркас</a:t>
            </a:r>
          </a:p>
        </p:txBody>
      </p:sp>
      <p:cxnSp>
        <p:nvCxnSpPr>
          <p:cNvPr id="101" name="Прямая соединительная линия 100"/>
          <p:cNvCxnSpPr>
            <a:cxnSpLocks/>
            <a:stCxn id="94" idx="3"/>
            <a:endCxn id="95" idx="1"/>
          </p:cNvCxnSpPr>
          <p:nvPr/>
        </p:nvCxnSpPr>
        <p:spPr>
          <a:xfrm>
            <a:off x="3537353" y="5124839"/>
            <a:ext cx="965750" cy="469817"/>
          </a:xfrm>
          <a:prstGeom prst="line">
            <a:avLst/>
          </a:prstGeom>
          <a:noFill/>
          <a:ln w="9525">
            <a:prstDash val="solid"/>
            <a:tailEnd type="triangle" w="lg" len="lg"/>
          </a:ln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sp>
        <p:nvSpPr>
          <p:cNvPr id="111" name="Полилиния 110"/>
          <p:cNvSpPr/>
          <p:nvPr/>
        </p:nvSpPr>
        <p:spPr>
          <a:xfrm>
            <a:off x="8288457" y="5279997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40</a:t>
            </a:r>
            <a:endParaRPr lang="ru-RU" sz="1600" b="0" kern="1200" baseline="30000" dirty="0">
              <a:solidFill>
                <a:schemeClr val="tx1">
                  <a:lumMod val="65000"/>
                  <a:lumOff val="35000"/>
                </a:schemeClr>
              </a:solidFill>
              <a:latin typeface="DINPro-Regular" panose="02000503030000020004" pitchFamily="50" charset="0"/>
              <a:cs typeface="Aharoni" panose="02010803020104030203" pitchFamily="2" charset="-79"/>
            </a:endParaRPr>
          </a:p>
        </p:txBody>
      </p:sp>
      <p:grpSp>
        <p:nvGrpSpPr>
          <p:cNvPr id="113" name="Группа 112"/>
          <p:cNvGrpSpPr/>
          <p:nvPr/>
        </p:nvGrpSpPr>
        <p:grpSpPr>
          <a:xfrm>
            <a:off x="4503101" y="5800375"/>
            <a:ext cx="3546804" cy="288000"/>
            <a:chOff x="4503103" y="6372307"/>
            <a:chExt cx="3546804" cy="324000"/>
          </a:xfrm>
        </p:grpSpPr>
        <p:sp>
          <p:nvSpPr>
            <p:cNvPr id="115" name="Скругленный прямоугольник 114"/>
            <p:cNvSpPr/>
            <p:nvPr/>
          </p:nvSpPr>
          <p:spPr>
            <a:xfrm>
              <a:off x="4503103" y="6372307"/>
              <a:ext cx="3546804" cy="324000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6" name="Скругленный прямоугольник 4"/>
            <p:cNvSpPr/>
            <p:nvPr/>
          </p:nvSpPr>
          <p:spPr>
            <a:xfrm>
              <a:off x="4517245" y="6392597"/>
              <a:ext cx="3532661" cy="3037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ФАПы</a:t>
              </a:r>
              <a:endPara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8" name="Полилиния 117"/>
          <p:cNvSpPr/>
          <p:nvPr/>
        </p:nvSpPr>
        <p:spPr>
          <a:xfrm>
            <a:off x="8288456" y="5634404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30</a:t>
            </a:r>
            <a:endParaRPr lang="ru-RU" sz="1600" b="0" kern="1200" baseline="30000" dirty="0">
              <a:solidFill>
                <a:schemeClr val="tx1">
                  <a:lumMod val="65000"/>
                  <a:lumOff val="35000"/>
                </a:schemeClr>
              </a:solidFill>
              <a:latin typeface="DINPro-Regular" panose="02000503030000020004" pitchFamily="50" charset="0"/>
              <a:cs typeface="Aharoni" panose="02010803020104030203" pitchFamily="2" charset="-79"/>
            </a:endParaRPr>
          </a:p>
        </p:txBody>
      </p:sp>
      <p:cxnSp>
        <p:nvCxnSpPr>
          <p:cNvPr id="120" name="Прямая соединительная линия 119"/>
          <p:cNvCxnSpPr>
            <a:cxnSpLocks/>
            <a:stCxn id="94" idx="3"/>
            <a:endCxn id="115" idx="1"/>
          </p:cNvCxnSpPr>
          <p:nvPr/>
        </p:nvCxnSpPr>
        <p:spPr>
          <a:xfrm>
            <a:off x="3537353" y="5124839"/>
            <a:ext cx="965748" cy="819536"/>
          </a:xfrm>
          <a:prstGeom prst="line">
            <a:avLst/>
          </a:prstGeom>
          <a:noFill/>
          <a:ln w="9525">
            <a:prstDash val="solid"/>
            <a:tailEnd type="triangle" w="lg" len="lg"/>
          </a:ln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grpSp>
        <p:nvGrpSpPr>
          <p:cNvPr id="121" name="Группа 120"/>
          <p:cNvGrpSpPr/>
          <p:nvPr/>
        </p:nvGrpSpPr>
        <p:grpSpPr>
          <a:xfrm>
            <a:off x="4503100" y="6158365"/>
            <a:ext cx="3546804" cy="324000"/>
            <a:chOff x="4503103" y="6372307"/>
            <a:chExt cx="3546804" cy="324000"/>
          </a:xfrm>
        </p:grpSpPr>
        <p:sp>
          <p:nvSpPr>
            <p:cNvPr id="123" name="Скругленный прямоугольник 122"/>
            <p:cNvSpPr/>
            <p:nvPr/>
          </p:nvSpPr>
          <p:spPr>
            <a:xfrm>
              <a:off x="4503103" y="6372307"/>
              <a:ext cx="3546804" cy="324000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4" name="Скругленный прямоугольник 4"/>
            <p:cNvSpPr/>
            <p:nvPr/>
          </p:nvSpPr>
          <p:spPr>
            <a:xfrm>
              <a:off x="4517245" y="6392597"/>
              <a:ext cx="3532661" cy="3037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0" kern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Все перечисленные</a:t>
              </a:r>
            </a:p>
          </p:txBody>
        </p:sp>
      </p:grpSp>
      <p:cxnSp>
        <p:nvCxnSpPr>
          <p:cNvPr id="125" name="Прямая соединительная линия 124"/>
          <p:cNvCxnSpPr>
            <a:endCxn id="123" idx="1"/>
          </p:cNvCxnSpPr>
          <p:nvPr/>
        </p:nvCxnSpPr>
        <p:spPr>
          <a:xfrm>
            <a:off x="3393059" y="6317233"/>
            <a:ext cx="1110041" cy="0"/>
          </a:xfrm>
          <a:prstGeom prst="line">
            <a:avLst/>
          </a:prstGeom>
          <a:noFill/>
          <a:ln w="9525">
            <a:prstDash val="solid"/>
            <a:tailEnd type="triangle" w="lg" len="lg"/>
          </a:ln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grpSp>
        <p:nvGrpSpPr>
          <p:cNvPr id="137" name="Группа 136"/>
          <p:cNvGrpSpPr/>
          <p:nvPr/>
        </p:nvGrpSpPr>
        <p:grpSpPr>
          <a:xfrm>
            <a:off x="4494867" y="7178521"/>
            <a:ext cx="3585857" cy="288000"/>
            <a:chOff x="4500683" y="7671789"/>
            <a:chExt cx="3585857" cy="288000"/>
          </a:xfrm>
        </p:grpSpPr>
        <p:sp>
          <p:nvSpPr>
            <p:cNvPr id="138" name="Скругленный прямоугольник 137"/>
            <p:cNvSpPr/>
            <p:nvPr/>
          </p:nvSpPr>
          <p:spPr>
            <a:xfrm>
              <a:off x="4500683" y="7671789"/>
              <a:ext cx="3549222" cy="288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9" name="Скругленный прямоугольник 4"/>
            <p:cNvSpPr/>
            <p:nvPr/>
          </p:nvSpPr>
          <p:spPr>
            <a:xfrm>
              <a:off x="4514826" y="7683902"/>
              <a:ext cx="3571714" cy="2758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/>
                <a:t>Детские сады и Школы</a:t>
              </a:r>
            </a:p>
          </p:txBody>
        </p:sp>
      </p:grpSp>
      <p:grpSp>
        <p:nvGrpSpPr>
          <p:cNvPr id="141" name="Группа 140"/>
          <p:cNvGrpSpPr/>
          <p:nvPr/>
        </p:nvGrpSpPr>
        <p:grpSpPr>
          <a:xfrm>
            <a:off x="4494867" y="7553018"/>
            <a:ext cx="3585857" cy="288000"/>
            <a:chOff x="4500683" y="7671789"/>
            <a:chExt cx="3585857" cy="288000"/>
          </a:xfrm>
        </p:grpSpPr>
        <p:sp>
          <p:nvSpPr>
            <p:cNvPr id="142" name="Скругленный прямоугольник 141"/>
            <p:cNvSpPr/>
            <p:nvPr/>
          </p:nvSpPr>
          <p:spPr>
            <a:xfrm>
              <a:off x="4500683" y="7671789"/>
              <a:ext cx="3549222" cy="288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3" name="Скругленный прямоугольник 4"/>
            <p:cNvSpPr/>
            <p:nvPr/>
          </p:nvSpPr>
          <p:spPr>
            <a:xfrm>
              <a:off x="4514826" y="7683902"/>
              <a:ext cx="3571714" cy="2758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 err="1"/>
                <a:t>ФАПы</a:t>
              </a:r>
              <a:endParaRPr lang="ru-RU" sz="1600" b="0" kern="1200" dirty="0"/>
            </a:p>
          </p:txBody>
        </p:sp>
      </p:grpSp>
      <p:cxnSp>
        <p:nvCxnSpPr>
          <p:cNvPr id="146" name="Прямая соединительная линия 145"/>
          <p:cNvCxnSpPr>
            <a:stCxn id="149" idx="3"/>
            <a:endCxn id="142" idx="1"/>
          </p:cNvCxnSpPr>
          <p:nvPr/>
        </p:nvCxnSpPr>
        <p:spPr>
          <a:xfrm>
            <a:off x="3537351" y="7569402"/>
            <a:ext cx="957516" cy="127616"/>
          </a:xfrm>
          <a:prstGeom prst="line">
            <a:avLst/>
          </a:prstGeom>
          <a:noFill/>
          <a:ln w="9525">
            <a:prstDash val="solid"/>
            <a:tailEnd type="triangle" w="lg" len="lg"/>
          </a:ln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sp>
        <p:nvSpPr>
          <p:cNvPr id="149" name="Скругленный прямоугольник 4"/>
          <p:cNvSpPr/>
          <p:nvPr/>
        </p:nvSpPr>
        <p:spPr>
          <a:xfrm>
            <a:off x="1777998" y="7346991"/>
            <a:ext cx="1759353" cy="4448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Medium" panose="02000503030000020004" pitchFamily="50" charset="0"/>
              </a:rPr>
              <a:t>ЛСТК-каркас</a:t>
            </a:r>
          </a:p>
        </p:txBody>
      </p:sp>
      <p:sp>
        <p:nvSpPr>
          <p:cNvPr id="153" name="Скругленный прямоугольник 4"/>
          <p:cNvSpPr/>
          <p:nvPr/>
        </p:nvSpPr>
        <p:spPr>
          <a:xfrm>
            <a:off x="1758458" y="7992349"/>
            <a:ext cx="1809601" cy="3346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Medium" panose="02000503030000020004" pitchFamily="50" charset="0"/>
              </a:rPr>
              <a:t>Стены и перекрытия</a:t>
            </a:r>
          </a:p>
        </p:txBody>
      </p:sp>
      <p:cxnSp>
        <p:nvCxnSpPr>
          <p:cNvPr id="154" name="Прямая соединительная линия 153"/>
          <p:cNvCxnSpPr/>
          <p:nvPr/>
        </p:nvCxnSpPr>
        <p:spPr>
          <a:xfrm>
            <a:off x="3359828" y="8159680"/>
            <a:ext cx="1110041" cy="0"/>
          </a:xfrm>
          <a:prstGeom prst="line">
            <a:avLst/>
          </a:prstGeom>
          <a:noFill/>
          <a:ln w="9525">
            <a:prstDash val="solid"/>
            <a:tailEnd type="triangle" w="lg" len="lg"/>
          </a:ln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sp>
        <p:nvSpPr>
          <p:cNvPr id="155" name="Полилиния 154"/>
          <p:cNvSpPr/>
          <p:nvPr/>
        </p:nvSpPr>
        <p:spPr>
          <a:xfrm>
            <a:off x="8319527" y="6668042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25</a:t>
            </a:r>
          </a:p>
        </p:txBody>
      </p:sp>
      <p:sp>
        <p:nvSpPr>
          <p:cNvPr id="156" name="Полилиния 155"/>
          <p:cNvSpPr/>
          <p:nvPr/>
        </p:nvSpPr>
        <p:spPr>
          <a:xfrm>
            <a:off x="8319526" y="7026254"/>
            <a:ext cx="2370519" cy="603874"/>
          </a:xfrm>
          <a:custGeom>
            <a:avLst/>
            <a:gdLst>
              <a:gd name="connsiteX0" fmla="*/ 0 w 1263873"/>
              <a:gd name="connsiteY0" fmla="*/ 70510 h 705103"/>
              <a:gd name="connsiteX1" fmla="*/ 70510 w 1263873"/>
              <a:gd name="connsiteY1" fmla="*/ 0 h 705103"/>
              <a:gd name="connsiteX2" fmla="*/ 1193363 w 1263873"/>
              <a:gd name="connsiteY2" fmla="*/ 0 h 705103"/>
              <a:gd name="connsiteX3" fmla="*/ 1263873 w 1263873"/>
              <a:gd name="connsiteY3" fmla="*/ 70510 h 705103"/>
              <a:gd name="connsiteX4" fmla="*/ 1263873 w 1263873"/>
              <a:gd name="connsiteY4" fmla="*/ 634593 h 705103"/>
              <a:gd name="connsiteX5" fmla="*/ 1193363 w 1263873"/>
              <a:gd name="connsiteY5" fmla="*/ 705103 h 705103"/>
              <a:gd name="connsiteX6" fmla="*/ 70510 w 1263873"/>
              <a:gd name="connsiteY6" fmla="*/ 705103 h 705103"/>
              <a:gd name="connsiteX7" fmla="*/ 0 w 1263873"/>
              <a:gd name="connsiteY7" fmla="*/ 634593 h 705103"/>
              <a:gd name="connsiteX8" fmla="*/ 0 w 1263873"/>
              <a:gd name="connsiteY8" fmla="*/ 70510 h 70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3873" h="705103">
                <a:moveTo>
                  <a:pt x="0" y="70510"/>
                </a:moveTo>
                <a:cubicBezTo>
                  <a:pt x="0" y="31568"/>
                  <a:pt x="31568" y="0"/>
                  <a:pt x="70510" y="0"/>
                </a:cubicBezTo>
                <a:lnTo>
                  <a:pt x="1193363" y="0"/>
                </a:lnTo>
                <a:cubicBezTo>
                  <a:pt x="1232305" y="0"/>
                  <a:pt x="1263873" y="31568"/>
                  <a:pt x="1263873" y="70510"/>
                </a:cubicBezTo>
                <a:lnTo>
                  <a:pt x="1263873" y="634593"/>
                </a:lnTo>
                <a:cubicBezTo>
                  <a:pt x="1263873" y="673535"/>
                  <a:pt x="1232305" y="705103"/>
                  <a:pt x="1193363" y="705103"/>
                </a:cubicBezTo>
                <a:lnTo>
                  <a:pt x="70510" y="705103"/>
                </a:lnTo>
                <a:cubicBezTo>
                  <a:pt x="31568" y="705103"/>
                  <a:pt x="0" y="673535"/>
                  <a:pt x="0" y="634593"/>
                </a:cubicBezTo>
                <a:lnTo>
                  <a:pt x="0" y="705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32" tIns="38432" rIns="38432" bIns="38432" numCol="1" spcCol="1270" anchor="ctr" anchorCtr="0">
            <a:noAutofit/>
          </a:bodyPr>
          <a:lstStyle/>
          <a:p>
            <a:pPr lvl="0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&gt;</a:t>
            </a:r>
            <a:r>
              <a:rPr lang="ru-RU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2</a:t>
            </a:r>
            <a:r>
              <a:rPr lang="en-US" sz="16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DINPro-Regular" panose="02000503030000020004" pitchFamily="50" charset="0"/>
                <a:cs typeface="Aharoni" panose="02010803020104030203" pitchFamily="2" charset="-79"/>
              </a:rPr>
              <a:t>7</a:t>
            </a:r>
            <a:endParaRPr lang="ru-RU" sz="1600" b="0" kern="1200" dirty="0">
              <a:solidFill>
                <a:schemeClr val="tx1">
                  <a:lumMod val="65000"/>
                  <a:lumOff val="35000"/>
                </a:schemeClr>
              </a:solidFill>
              <a:latin typeface="DINPro-Regular" panose="02000503030000020004" pitchFamily="50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67418687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Номер слайда"/>
          <p:cNvSpPr txBox="1">
            <a:spLocks noGrp="1"/>
          </p:cNvSpPr>
          <p:nvPr>
            <p:ph type="sldNum" sz="quarter" idx="4294967295"/>
          </p:nvPr>
        </p:nvSpPr>
        <p:spPr>
          <a:xfrm>
            <a:off x="769916" y="8889999"/>
            <a:ext cx="180595" cy="2301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1000"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fld id="{86CB4B4D-7CA3-9044-876B-883B54F8677D}" type="slidenum">
              <a:rPr/>
              <a:pPr/>
              <a:t>11</a:t>
            </a:fld>
            <a:endParaRPr dirty="0"/>
          </a:p>
        </p:txBody>
      </p:sp>
      <p:sp>
        <p:nvSpPr>
          <p:cNvPr id="11" name="Краткая информация об Ассоциации">
            <a:extLst>
              <a:ext uri="{FF2B5EF4-FFF2-40B4-BE49-F238E27FC236}">
                <a16:creationId xmlns:a16="http://schemas.microsoft.com/office/drawing/2014/main" id="{8807CEA5-A6F4-49F3-8BFC-BDFC605DEF7B}"/>
              </a:ext>
            </a:extLst>
          </p:cNvPr>
          <p:cNvSpPr txBox="1"/>
          <p:nvPr/>
        </p:nvSpPr>
        <p:spPr>
          <a:xfrm>
            <a:off x="1778000" y="726106"/>
            <a:ext cx="10200513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  <a:sym typeface="DINPro-Light"/>
              </a:defRPr>
            </a:lvl1pPr>
          </a:lstStyle>
          <a:p>
            <a:r>
              <a:rPr lang="ru-RU" sz="3600" dirty="0"/>
              <a:t>Ограничения по использованию металлоконструкций в строительстве</a:t>
            </a:r>
            <a:endParaRPr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AD0DFE3-B682-44EB-A12F-4725EB5F7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622" y="2093645"/>
            <a:ext cx="9551073" cy="247982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89D26B-78C4-43A1-A21F-8311B1B84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545" y="4444752"/>
            <a:ext cx="9498471" cy="523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3261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Стрелка: пятиугольник 63">
            <a:extLst>
              <a:ext uri="{FF2B5EF4-FFF2-40B4-BE49-F238E27FC236}">
                <a16:creationId xmlns:a16="http://schemas.microsoft.com/office/drawing/2014/main" id="{BC4F1AA5-0BC7-461A-9435-FE4A0DC7C2AD}"/>
              </a:ext>
            </a:extLst>
          </p:cNvPr>
          <p:cNvSpPr/>
          <p:nvPr/>
        </p:nvSpPr>
        <p:spPr>
          <a:xfrm>
            <a:off x="11171747" y="3907678"/>
            <a:ext cx="1762200" cy="1008000"/>
          </a:xfrm>
          <a:prstGeom prst="homePlate">
            <a:avLst/>
          </a:prstGeom>
          <a:solidFill>
            <a:srgbClr val="C0504D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algn="l" defTabSz="620670" hangingPunct="1">
              <a:tabLst>
                <a:tab pos="464469" algn="l"/>
                <a:tab pos="928939" algn="l"/>
                <a:tab pos="1393408" algn="l"/>
                <a:tab pos="1857878" algn="l"/>
                <a:tab pos="2322347" algn="l"/>
                <a:tab pos="2786817" algn="l"/>
                <a:tab pos="3251286" algn="l"/>
                <a:tab pos="3715756" algn="l"/>
                <a:tab pos="4180225" algn="l"/>
                <a:tab pos="4644695" algn="l"/>
                <a:tab pos="5109164" algn="l"/>
                <a:tab pos="5342044" algn="l"/>
              </a:tabLst>
            </a:pPr>
            <a:endParaRPr lang="ru-RU" sz="1400" b="0" kern="1200">
              <a:ln>
                <a:solidFill>
                  <a:srgbClr val="6F7A82"/>
                </a:solidFill>
              </a:ln>
              <a:solidFill>
                <a:sysClr val="windowText" lastClr="000000"/>
              </a:solidFill>
              <a:uFill>
                <a:solidFill>
                  <a:srgbClr val="000000"/>
                </a:solidFill>
              </a:uFill>
              <a:latin typeface="DINPro-Light" panose="02000504040000020003" pitchFamily="50" charset="0"/>
            </a:endParaRPr>
          </a:p>
        </p:txBody>
      </p:sp>
      <p:sp>
        <p:nvSpPr>
          <p:cNvPr id="63" name="Стрелка: пятиугольник 62">
            <a:extLst>
              <a:ext uri="{FF2B5EF4-FFF2-40B4-BE49-F238E27FC236}">
                <a16:creationId xmlns:a16="http://schemas.microsoft.com/office/drawing/2014/main" id="{34D07790-A4F0-47FF-B917-9A21528F50F1}"/>
              </a:ext>
            </a:extLst>
          </p:cNvPr>
          <p:cNvSpPr/>
          <p:nvPr/>
        </p:nvSpPr>
        <p:spPr>
          <a:xfrm>
            <a:off x="9218236" y="3923738"/>
            <a:ext cx="1845945" cy="1008000"/>
          </a:xfrm>
          <a:prstGeom prst="homePlate">
            <a:avLst/>
          </a:prstGeom>
          <a:solidFill>
            <a:srgbClr val="C0504D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algn="l" defTabSz="620670" hangingPunct="1">
              <a:tabLst>
                <a:tab pos="464469" algn="l"/>
                <a:tab pos="928939" algn="l"/>
                <a:tab pos="1393408" algn="l"/>
                <a:tab pos="1857878" algn="l"/>
                <a:tab pos="2322347" algn="l"/>
                <a:tab pos="2786817" algn="l"/>
                <a:tab pos="3251286" algn="l"/>
                <a:tab pos="3715756" algn="l"/>
                <a:tab pos="4180225" algn="l"/>
                <a:tab pos="4644695" algn="l"/>
                <a:tab pos="5109164" algn="l"/>
                <a:tab pos="5342044" algn="l"/>
              </a:tabLst>
            </a:pPr>
            <a:endParaRPr lang="ru-RU" sz="1400" b="0" kern="1200">
              <a:ln>
                <a:solidFill>
                  <a:srgbClr val="6F7A82"/>
                </a:solidFill>
              </a:ln>
              <a:solidFill>
                <a:sysClr val="windowText" lastClr="000000"/>
              </a:solidFill>
              <a:uFill>
                <a:solidFill>
                  <a:srgbClr val="000000"/>
                </a:solidFill>
              </a:uFill>
              <a:latin typeface="DINPro-Light" panose="02000504040000020003" pitchFamily="50" charset="0"/>
            </a:endParaRPr>
          </a:p>
        </p:txBody>
      </p:sp>
      <p:sp>
        <p:nvSpPr>
          <p:cNvPr id="62" name="Стрелка: пятиугольник 61">
            <a:extLst>
              <a:ext uri="{FF2B5EF4-FFF2-40B4-BE49-F238E27FC236}">
                <a16:creationId xmlns:a16="http://schemas.microsoft.com/office/drawing/2014/main" id="{0413D3F3-D05E-4DFE-8BCC-E89CFF326740}"/>
              </a:ext>
            </a:extLst>
          </p:cNvPr>
          <p:cNvSpPr/>
          <p:nvPr/>
        </p:nvSpPr>
        <p:spPr>
          <a:xfrm>
            <a:off x="7484176" y="3920687"/>
            <a:ext cx="1570322" cy="1008000"/>
          </a:xfrm>
          <a:prstGeom prst="homePlate">
            <a:avLst/>
          </a:prstGeom>
          <a:solidFill>
            <a:srgbClr val="C0504D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algn="l" defTabSz="620670" hangingPunct="1">
              <a:tabLst>
                <a:tab pos="464469" algn="l"/>
                <a:tab pos="928939" algn="l"/>
                <a:tab pos="1393408" algn="l"/>
                <a:tab pos="1857878" algn="l"/>
                <a:tab pos="2322347" algn="l"/>
                <a:tab pos="2786817" algn="l"/>
                <a:tab pos="3251286" algn="l"/>
                <a:tab pos="3715756" algn="l"/>
                <a:tab pos="4180225" algn="l"/>
                <a:tab pos="4644695" algn="l"/>
                <a:tab pos="5109164" algn="l"/>
                <a:tab pos="5342044" algn="l"/>
              </a:tabLst>
            </a:pPr>
            <a:endParaRPr lang="ru-RU" sz="1400" b="0" kern="1200">
              <a:ln>
                <a:solidFill>
                  <a:srgbClr val="6F7A82"/>
                </a:solidFill>
              </a:ln>
              <a:solidFill>
                <a:sysClr val="windowText" lastClr="000000"/>
              </a:solidFill>
              <a:uFill>
                <a:solidFill>
                  <a:srgbClr val="000000"/>
                </a:solidFill>
              </a:uFill>
              <a:latin typeface="DINPro-Light" panose="02000504040000020003" pitchFamily="50" charset="0"/>
            </a:endParaRPr>
          </a:p>
        </p:txBody>
      </p:sp>
      <p:sp>
        <p:nvSpPr>
          <p:cNvPr id="59" name="Стрелка: пятиугольник 58">
            <a:extLst>
              <a:ext uri="{FF2B5EF4-FFF2-40B4-BE49-F238E27FC236}">
                <a16:creationId xmlns:a16="http://schemas.microsoft.com/office/drawing/2014/main" id="{3C39E1CB-897E-457A-B8B1-E93AEFF95D5F}"/>
              </a:ext>
            </a:extLst>
          </p:cNvPr>
          <p:cNvSpPr/>
          <p:nvPr/>
        </p:nvSpPr>
        <p:spPr>
          <a:xfrm>
            <a:off x="3914975" y="3910990"/>
            <a:ext cx="1667632" cy="1008000"/>
          </a:xfrm>
          <a:prstGeom prst="homePlate">
            <a:avLst/>
          </a:prstGeom>
          <a:solidFill>
            <a:srgbClr val="C0504D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algn="l" defTabSz="620670" hangingPunct="1">
              <a:tabLst>
                <a:tab pos="464469" algn="l"/>
                <a:tab pos="928939" algn="l"/>
                <a:tab pos="1393408" algn="l"/>
                <a:tab pos="1857878" algn="l"/>
                <a:tab pos="2322347" algn="l"/>
                <a:tab pos="2786817" algn="l"/>
                <a:tab pos="3251286" algn="l"/>
                <a:tab pos="3715756" algn="l"/>
                <a:tab pos="4180225" algn="l"/>
                <a:tab pos="4644695" algn="l"/>
                <a:tab pos="5109164" algn="l"/>
                <a:tab pos="5342044" algn="l"/>
              </a:tabLst>
            </a:pPr>
            <a:endParaRPr lang="ru-RU" sz="1400" b="0" kern="1200">
              <a:ln>
                <a:solidFill>
                  <a:srgbClr val="6F7A82"/>
                </a:solidFill>
              </a:ln>
              <a:solidFill>
                <a:sysClr val="windowText" lastClr="000000"/>
              </a:solidFill>
              <a:uFill>
                <a:solidFill>
                  <a:srgbClr val="000000"/>
                </a:solidFill>
              </a:uFill>
              <a:latin typeface="DINPro-Light" panose="02000504040000020003" pitchFamily="50" charset="0"/>
            </a:endParaRPr>
          </a:p>
        </p:txBody>
      </p:sp>
      <p:sp>
        <p:nvSpPr>
          <p:cNvPr id="58" name="Стрелка: пятиугольник 57">
            <a:extLst>
              <a:ext uri="{FF2B5EF4-FFF2-40B4-BE49-F238E27FC236}">
                <a16:creationId xmlns:a16="http://schemas.microsoft.com/office/drawing/2014/main" id="{A343A730-FD8A-47DE-8FFC-E70C1FDF39E7}"/>
              </a:ext>
            </a:extLst>
          </p:cNvPr>
          <p:cNvSpPr/>
          <p:nvPr/>
        </p:nvSpPr>
        <p:spPr>
          <a:xfrm>
            <a:off x="2227688" y="3914641"/>
            <a:ext cx="1570322" cy="1008000"/>
          </a:xfrm>
          <a:prstGeom prst="homePlate">
            <a:avLst/>
          </a:prstGeom>
          <a:solidFill>
            <a:srgbClr val="C0504D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algn="l" defTabSz="620670" hangingPunct="1">
              <a:tabLst>
                <a:tab pos="464469" algn="l"/>
                <a:tab pos="928939" algn="l"/>
                <a:tab pos="1393408" algn="l"/>
                <a:tab pos="1857878" algn="l"/>
                <a:tab pos="2322347" algn="l"/>
                <a:tab pos="2786817" algn="l"/>
                <a:tab pos="3251286" algn="l"/>
                <a:tab pos="3715756" algn="l"/>
                <a:tab pos="4180225" algn="l"/>
                <a:tab pos="4644695" algn="l"/>
                <a:tab pos="5109164" algn="l"/>
                <a:tab pos="5342044" algn="l"/>
              </a:tabLst>
            </a:pPr>
            <a:endParaRPr lang="ru-RU" sz="1400" b="0" kern="1200">
              <a:ln>
                <a:solidFill>
                  <a:srgbClr val="6F7A82"/>
                </a:solidFill>
              </a:ln>
              <a:solidFill>
                <a:sysClr val="windowText" lastClr="000000"/>
              </a:solidFill>
              <a:uFill>
                <a:solidFill>
                  <a:srgbClr val="000000"/>
                </a:solidFill>
              </a:uFill>
              <a:latin typeface="DINPro-Light" panose="02000504040000020003" pitchFamily="50" charset="0"/>
            </a:endParaRPr>
          </a:p>
        </p:txBody>
      </p:sp>
      <p:sp>
        <p:nvSpPr>
          <p:cNvPr id="125" name="Краткая информация об Ассоциации"/>
          <p:cNvSpPr txBox="1"/>
          <p:nvPr/>
        </p:nvSpPr>
        <p:spPr>
          <a:xfrm>
            <a:off x="1854200" y="753180"/>
            <a:ext cx="10408840" cy="1672253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</a:defRPr>
            </a:lvl1pPr>
          </a:lstStyle>
          <a:p>
            <a:pPr algn="ctr"/>
            <a:r>
              <a:rPr lang="ru-RU" dirty="0">
                <a:sym typeface="DINPro-Light"/>
              </a:rPr>
              <a:t>Дорожная карта АРСС </a:t>
            </a:r>
          </a:p>
          <a:p>
            <a:pPr algn="ctr"/>
            <a:r>
              <a:rPr lang="ru-RU" sz="3200" dirty="0">
                <a:sym typeface="DINPro-Light"/>
              </a:rPr>
              <a:t>по продвижению экономически эффективных проектов повторного применения</a:t>
            </a:r>
            <a:endParaRPr sz="3200" dirty="0">
              <a:sym typeface="DINPro-Light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4E932C8D-9550-466C-8E75-054EB794202F}"/>
              </a:ext>
            </a:extLst>
          </p:cNvPr>
          <p:cNvCxnSpPr>
            <a:cxnSpLocks/>
          </p:cNvCxnSpPr>
          <p:nvPr/>
        </p:nvCxnSpPr>
        <p:spPr>
          <a:xfrm flipH="1">
            <a:off x="9106714" y="3834560"/>
            <a:ext cx="23884" cy="4068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7DB7C41A-6602-48B2-9A39-4826C887BDE3}"/>
              </a:ext>
            </a:extLst>
          </p:cNvPr>
          <p:cNvCxnSpPr>
            <a:cxnSpLocks/>
          </p:cNvCxnSpPr>
          <p:nvPr/>
        </p:nvCxnSpPr>
        <p:spPr>
          <a:xfrm flipH="1">
            <a:off x="5630233" y="3823770"/>
            <a:ext cx="8071" cy="4068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4A7DC5B1-717C-4015-917E-6CA5EBBF3D97}"/>
              </a:ext>
            </a:extLst>
          </p:cNvPr>
          <p:cNvCxnSpPr>
            <a:cxnSpLocks/>
          </p:cNvCxnSpPr>
          <p:nvPr/>
        </p:nvCxnSpPr>
        <p:spPr>
          <a:xfrm>
            <a:off x="7359971" y="3824160"/>
            <a:ext cx="0" cy="4068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709E26D-2652-4F69-8815-C22A38A9FAE7}"/>
              </a:ext>
            </a:extLst>
          </p:cNvPr>
          <p:cNvCxnSpPr>
            <a:cxnSpLocks/>
          </p:cNvCxnSpPr>
          <p:nvPr/>
        </p:nvCxnSpPr>
        <p:spPr>
          <a:xfrm>
            <a:off x="3838105" y="3822116"/>
            <a:ext cx="15633" cy="4068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8EEF5436-E2D7-445A-91B4-7DF619A98282}"/>
              </a:ext>
            </a:extLst>
          </p:cNvPr>
          <p:cNvSpPr/>
          <p:nvPr/>
        </p:nvSpPr>
        <p:spPr>
          <a:xfrm>
            <a:off x="150802" y="3919383"/>
            <a:ext cx="1981567" cy="1008000"/>
          </a:xfrm>
          <a:prstGeom prst="homePlate">
            <a:avLst/>
          </a:prstGeom>
          <a:solidFill>
            <a:srgbClr val="C0504D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algn="l" defTabSz="620670" hangingPunct="1">
              <a:tabLst>
                <a:tab pos="464469" algn="l"/>
                <a:tab pos="928939" algn="l"/>
                <a:tab pos="1393408" algn="l"/>
                <a:tab pos="1857878" algn="l"/>
                <a:tab pos="2322347" algn="l"/>
                <a:tab pos="2786817" algn="l"/>
                <a:tab pos="3251286" algn="l"/>
                <a:tab pos="3715756" algn="l"/>
                <a:tab pos="4180225" algn="l"/>
                <a:tab pos="4644695" algn="l"/>
                <a:tab pos="5109164" algn="l"/>
                <a:tab pos="5342044" algn="l"/>
              </a:tabLst>
            </a:pPr>
            <a:endParaRPr lang="ru-RU" sz="1400" b="0" kern="1200">
              <a:ln>
                <a:solidFill>
                  <a:srgbClr val="6F7A82"/>
                </a:solidFill>
              </a:ln>
              <a:solidFill>
                <a:sysClr val="windowText" lastClr="000000"/>
              </a:solidFill>
              <a:uFill>
                <a:solidFill>
                  <a:srgbClr val="000000"/>
                </a:solidFill>
              </a:uFill>
              <a:latin typeface="DINPro-Light" panose="02000504040000020003" pitchFamily="50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F460CFE-778D-402F-AB13-0E7BDCBD546B}"/>
              </a:ext>
            </a:extLst>
          </p:cNvPr>
          <p:cNvSpPr/>
          <p:nvPr/>
        </p:nvSpPr>
        <p:spPr>
          <a:xfrm>
            <a:off x="2253928" y="3923737"/>
            <a:ext cx="1412091" cy="99525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Определение Заказчика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BF4B92-8A91-4B39-A7E8-CE82171EAA76}"/>
              </a:ext>
            </a:extLst>
          </p:cNvPr>
          <p:cNvSpPr txBox="1"/>
          <p:nvPr/>
        </p:nvSpPr>
        <p:spPr>
          <a:xfrm>
            <a:off x="147562" y="5059806"/>
            <a:ext cx="1993134" cy="2759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921632" fontAlgn="base">
              <a:spcBef>
                <a:spcPct val="0"/>
              </a:spcBef>
              <a:spcAft>
                <a:spcPts val="655"/>
              </a:spcAft>
            </a:pPr>
            <a:r>
              <a:rPr lang="ru-RU" b="0" dirty="0">
                <a:latin typeface="DINPro-Light" panose="02000504040000020003" pitchFamily="50" charset="0"/>
                <a:cs typeface="Arial" panose="020B0604020202020204" pitchFamily="34" charset="0"/>
              </a:rPr>
              <a:t>АРСС</a:t>
            </a:r>
          </a:p>
          <a:p>
            <a:pPr marL="187202" indent="-187202" algn="l" defTabSz="921632" fontAlgn="base">
              <a:spcBef>
                <a:spcPct val="0"/>
              </a:spcBef>
              <a:spcAft>
                <a:spcPts val="655"/>
              </a:spcAft>
              <a:buFont typeface="DINPro-Light" panose="02000504040000020003" pitchFamily="50" charset="0"/>
              <a:buChar char="–"/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анализ реестра типовых проектов</a:t>
            </a:r>
          </a:p>
          <a:p>
            <a:pPr marL="187202" indent="-187202" algn="l" defTabSz="921632" fontAlgn="base">
              <a:spcBef>
                <a:spcPct val="0"/>
              </a:spcBef>
              <a:spcAft>
                <a:spcPts val="655"/>
              </a:spcAft>
              <a:buFont typeface="DINPro-Light" panose="02000504040000020003" pitchFamily="50" charset="0"/>
              <a:buChar char="–"/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выбор наиболее востребованных типовых проектов, необходимых для реализации федеральных программ</a:t>
            </a:r>
          </a:p>
          <a:p>
            <a:pPr marL="187202" indent="-187202" algn="l" defTabSz="921632" fontAlgn="base">
              <a:spcBef>
                <a:spcPct val="0"/>
              </a:spcBef>
              <a:spcAft>
                <a:spcPts val="655"/>
              </a:spcAft>
              <a:buFont typeface="DINPro-Light" panose="02000504040000020003" pitchFamily="50" charset="0"/>
              <a:buChar char="–"/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выявление перспективных регионов</a:t>
            </a:r>
          </a:p>
          <a:p>
            <a:pPr marL="187202" indent="-187202" algn="l" defTabSz="921632" fontAlgn="base">
              <a:spcBef>
                <a:spcPct val="0"/>
              </a:spcBef>
              <a:spcAft>
                <a:spcPts val="655"/>
              </a:spcAft>
              <a:buFont typeface="DINPro-Light" panose="02000504040000020003" pitchFamily="50" charset="0"/>
              <a:buChar char="–"/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влияние Федеральных и Региональных программ</a:t>
            </a:r>
            <a:endParaRPr lang="en-US" sz="1200" b="0" dirty="0">
              <a:latin typeface="DINPro-Light" panose="02000504040000020003" pitchFamily="50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42DB22B-DBE0-4CAD-9220-3F869D4F76A6}"/>
              </a:ext>
            </a:extLst>
          </p:cNvPr>
          <p:cNvSpPr/>
          <p:nvPr/>
        </p:nvSpPr>
        <p:spPr>
          <a:xfrm>
            <a:off x="3971390" y="3919383"/>
            <a:ext cx="1328141" cy="99960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Сбор </a:t>
            </a:r>
            <a:endParaRPr lang="en-US" sz="1200" dirty="0">
              <a:latin typeface="DINPro-Light" panose="02000504040000020003" pitchFamily="50" charset="0"/>
              <a:cs typeface="Arial" panose="020B0604020202020204" pitchFamily="34" charset="0"/>
              <a:sym typeface="+mn-lt"/>
            </a:endParaRPr>
          </a:p>
          <a:p>
            <a:pPr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исходных данных </a:t>
            </a:r>
          </a:p>
          <a:p>
            <a:pPr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и составление </a:t>
            </a:r>
            <a:endParaRPr lang="en-US" sz="1200" dirty="0">
              <a:latin typeface="DINPro-Light" panose="02000504040000020003" pitchFamily="50" charset="0"/>
              <a:cs typeface="Arial" panose="020B0604020202020204" pitchFamily="34" charset="0"/>
              <a:sym typeface="+mn-lt"/>
            </a:endParaRPr>
          </a:p>
          <a:p>
            <a:pPr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Тех</a:t>
            </a:r>
            <a:r>
              <a:rPr lang="en-US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.</a:t>
            </a: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 задания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2E4445-BF46-4A4D-83A1-A980F553089C}"/>
              </a:ext>
            </a:extLst>
          </p:cNvPr>
          <p:cNvSpPr txBox="1"/>
          <p:nvPr/>
        </p:nvSpPr>
        <p:spPr>
          <a:xfrm>
            <a:off x="2272619" y="5131970"/>
            <a:ext cx="1497536" cy="1631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921632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Выбор Государственного Заказчика</a:t>
            </a:r>
          </a:p>
          <a:p>
            <a:pPr algn="l" defTabSz="921632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Обращение с Запросом в УКС</a:t>
            </a:r>
          </a:p>
          <a:p>
            <a:pPr algn="l" defTabSz="921632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Получение письменного подтверждения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3A9C55F-F9FC-4986-B7D1-E543B6A05D11}"/>
              </a:ext>
            </a:extLst>
          </p:cNvPr>
          <p:cNvSpPr/>
          <p:nvPr/>
        </p:nvSpPr>
        <p:spPr>
          <a:xfrm>
            <a:off x="7477624" y="3925789"/>
            <a:ext cx="1391521" cy="100159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Государственная экспертиза</a:t>
            </a:r>
          </a:p>
        </p:txBody>
      </p:sp>
      <p:sp>
        <p:nvSpPr>
          <p:cNvPr id="23" name="Заголовок 7">
            <a:extLst>
              <a:ext uri="{FF2B5EF4-FFF2-40B4-BE49-F238E27FC236}">
                <a16:creationId xmlns:a16="http://schemas.microsoft.com/office/drawing/2014/main" id="{43BE7C98-20F6-448F-BF0C-2E89FE8F9FAB}"/>
              </a:ext>
            </a:extLst>
          </p:cNvPr>
          <p:cNvSpPr txBox="1">
            <a:spLocks/>
          </p:cNvSpPr>
          <p:nvPr/>
        </p:nvSpPr>
        <p:spPr>
          <a:xfrm>
            <a:off x="32771" y="3229292"/>
            <a:ext cx="2101041" cy="601281"/>
          </a:xfrm>
          <a:prstGeom prst="rect">
            <a:avLst/>
          </a:prstGeom>
        </p:spPr>
        <p:txBody>
          <a:bodyPr vert="horz" lIns="99839" tIns="49919" rIns="99839" bIns="49919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kern="0" dirty="0">
                <a:latin typeface="DINPro-Light" panose="02000504040000020003" pitchFamily="50" charset="0"/>
                <a:cs typeface="Arial" panose="020B0604020202020204" pitchFamily="34" charset="0"/>
              </a:rPr>
              <a:t>Подготовительный этап</a:t>
            </a:r>
          </a:p>
        </p:txBody>
      </p:sp>
      <p:sp>
        <p:nvSpPr>
          <p:cNvPr id="24" name="Заголовок 7">
            <a:extLst>
              <a:ext uri="{FF2B5EF4-FFF2-40B4-BE49-F238E27FC236}">
                <a16:creationId xmlns:a16="http://schemas.microsoft.com/office/drawing/2014/main" id="{6440EA97-0C8D-49B6-8948-B934D89C965C}"/>
              </a:ext>
            </a:extLst>
          </p:cNvPr>
          <p:cNvSpPr txBox="1">
            <a:spLocks/>
          </p:cNvSpPr>
          <p:nvPr/>
        </p:nvSpPr>
        <p:spPr>
          <a:xfrm>
            <a:off x="4972557" y="3229293"/>
            <a:ext cx="2693115" cy="599046"/>
          </a:xfrm>
          <a:prstGeom prst="rect">
            <a:avLst/>
          </a:prstGeom>
        </p:spPr>
        <p:txBody>
          <a:bodyPr vert="horz" lIns="99839" tIns="49919" rIns="99839" bIns="49919" rtlCol="0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defTabSz="914400" eaLnBrk="1" hangingPunct="1">
              <a:lnSpc>
                <a:spcPct val="90000"/>
              </a:lnSpc>
              <a:spcBef>
                <a:spcPct val="0"/>
              </a:spcBef>
              <a:def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DINPro-Light" panose="02000504040000020003" pitchFamily="50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Основной этап</a:t>
            </a:r>
          </a:p>
        </p:txBody>
      </p:sp>
      <p:sp>
        <p:nvSpPr>
          <p:cNvPr id="25" name="Заголовок 7">
            <a:extLst>
              <a:ext uri="{FF2B5EF4-FFF2-40B4-BE49-F238E27FC236}">
                <a16:creationId xmlns:a16="http://schemas.microsoft.com/office/drawing/2014/main" id="{73F07239-0358-4B69-8037-3C783FA56CE0}"/>
              </a:ext>
            </a:extLst>
          </p:cNvPr>
          <p:cNvSpPr txBox="1">
            <a:spLocks/>
          </p:cNvSpPr>
          <p:nvPr/>
        </p:nvSpPr>
        <p:spPr>
          <a:xfrm>
            <a:off x="11083237" y="3220616"/>
            <a:ext cx="1921564" cy="599046"/>
          </a:xfrm>
          <a:prstGeom prst="rect">
            <a:avLst/>
          </a:prstGeom>
        </p:spPr>
        <p:txBody>
          <a:bodyPr vert="horz" lIns="99839" tIns="49919" rIns="99839" bIns="49919" rtlCol="0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defTabSz="914400" eaLnBrk="1" hangingPunct="1">
              <a:lnSpc>
                <a:spcPct val="90000"/>
              </a:lnSpc>
              <a:spcBef>
                <a:spcPct val="0"/>
              </a:spcBef>
              <a:def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DINPro-Light" panose="02000504040000020003" pitchFamily="50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Продвижение</a:t>
            </a:r>
          </a:p>
          <a:p>
            <a:r>
              <a:rPr lang="ru-RU" dirty="0">
                <a:solidFill>
                  <a:schemeClr val="tx1"/>
                </a:solidFill>
              </a:rPr>
              <a:t>в строительство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B8D06F52-D08C-466C-BBBF-7CFB3A29C022}"/>
              </a:ext>
            </a:extLst>
          </p:cNvPr>
          <p:cNvCxnSpPr>
            <a:cxnSpLocks/>
          </p:cNvCxnSpPr>
          <p:nvPr/>
        </p:nvCxnSpPr>
        <p:spPr>
          <a:xfrm>
            <a:off x="2174930" y="3220616"/>
            <a:ext cx="0" cy="4608000"/>
          </a:xfrm>
          <a:prstGeom prst="line">
            <a:avLst/>
          </a:prstGeom>
          <a:ln>
            <a:solidFill>
              <a:srgbClr val="BE1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09FD02C-D60B-43AE-8657-A8FB4DD76186}"/>
              </a:ext>
            </a:extLst>
          </p:cNvPr>
          <p:cNvSpPr/>
          <p:nvPr/>
        </p:nvSpPr>
        <p:spPr>
          <a:xfrm>
            <a:off x="224047" y="4123316"/>
            <a:ext cx="1305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20670" hangingPunct="1">
              <a:tabLst>
                <a:tab pos="464469" algn="l"/>
                <a:tab pos="928939" algn="l"/>
                <a:tab pos="1393408" algn="l"/>
                <a:tab pos="1857878" algn="l"/>
                <a:tab pos="2322347" algn="l"/>
                <a:tab pos="2786817" algn="l"/>
                <a:tab pos="3251286" algn="l"/>
                <a:tab pos="3715756" algn="l"/>
                <a:tab pos="4180225" algn="l"/>
                <a:tab pos="4644695" algn="l"/>
                <a:tab pos="5109164" algn="l"/>
                <a:tab pos="5342044" algn="l"/>
              </a:tabLst>
            </a:pPr>
            <a:r>
              <a:rPr lang="ru-RU" sz="1200" kern="1200" dirty="0">
                <a:solidFill>
                  <a:sysClr val="windowText" lastClr="000000"/>
                </a:solidFill>
                <a:uFill>
                  <a:solidFill>
                    <a:srgbClr val="000000"/>
                  </a:solidFill>
                </a:uFill>
                <a:latin typeface="DINPro-Light" panose="02000504040000020003" pitchFamily="50" charset="0"/>
                <a:sym typeface="+mn-lt"/>
              </a:rPr>
              <a:t>Сбор </a:t>
            </a:r>
          </a:p>
          <a:p>
            <a:pPr defTabSz="620670" hangingPunct="1">
              <a:tabLst>
                <a:tab pos="464469" algn="l"/>
                <a:tab pos="928939" algn="l"/>
                <a:tab pos="1393408" algn="l"/>
                <a:tab pos="1857878" algn="l"/>
                <a:tab pos="2322347" algn="l"/>
                <a:tab pos="2786817" algn="l"/>
                <a:tab pos="3251286" algn="l"/>
                <a:tab pos="3715756" algn="l"/>
                <a:tab pos="4180225" algn="l"/>
                <a:tab pos="4644695" algn="l"/>
                <a:tab pos="5109164" algn="l"/>
                <a:tab pos="5342044" algn="l"/>
              </a:tabLst>
            </a:pPr>
            <a:r>
              <a:rPr lang="ru-RU" sz="1200" kern="1200" dirty="0">
                <a:solidFill>
                  <a:sysClr val="windowText" lastClr="000000"/>
                </a:solidFill>
                <a:uFill>
                  <a:solidFill>
                    <a:srgbClr val="000000"/>
                  </a:solidFill>
                </a:uFill>
                <a:latin typeface="DINPro-Light" panose="02000504040000020003" pitchFamily="50" charset="0"/>
                <a:sym typeface="+mn-lt"/>
              </a:rPr>
              <a:t>информации</a:t>
            </a: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3118CB70-92CB-4FCF-8958-AC3AA1B5F491}"/>
              </a:ext>
            </a:extLst>
          </p:cNvPr>
          <p:cNvCxnSpPr>
            <a:cxnSpLocks/>
          </p:cNvCxnSpPr>
          <p:nvPr/>
        </p:nvCxnSpPr>
        <p:spPr>
          <a:xfrm>
            <a:off x="93803" y="3822115"/>
            <a:ext cx="127349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FF8A7887-A704-492E-8FD7-48778C0D81A1}"/>
              </a:ext>
            </a:extLst>
          </p:cNvPr>
          <p:cNvSpPr/>
          <p:nvPr/>
        </p:nvSpPr>
        <p:spPr>
          <a:xfrm>
            <a:off x="9238704" y="3919384"/>
            <a:ext cx="1562536" cy="99960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Внесение </a:t>
            </a:r>
          </a:p>
          <a:p>
            <a:pPr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в реестр </a:t>
            </a:r>
          </a:p>
          <a:p>
            <a:pPr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типовых проектов </a:t>
            </a:r>
          </a:p>
          <a:p>
            <a:pPr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Минстроя РФ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7AEB3DE6-0546-46D0-9690-6C6A53975ACD}"/>
              </a:ext>
            </a:extLst>
          </p:cNvPr>
          <p:cNvCxnSpPr>
            <a:cxnSpLocks/>
          </p:cNvCxnSpPr>
          <p:nvPr/>
        </p:nvCxnSpPr>
        <p:spPr>
          <a:xfrm flipH="1">
            <a:off x="11100265" y="3220616"/>
            <a:ext cx="1" cy="4608000"/>
          </a:xfrm>
          <a:prstGeom prst="line">
            <a:avLst/>
          </a:prstGeom>
          <a:ln>
            <a:solidFill>
              <a:srgbClr val="BE1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969CF78B-17EB-4BA8-8957-F2299B95583E}"/>
              </a:ext>
            </a:extLst>
          </p:cNvPr>
          <p:cNvSpPr/>
          <p:nvPr/>
        </p:nvSpPr>
        <p:spPr>
          <a:xfrm>
            <a:off x="11182920" y="3923736"/>
            <a:ext cx="1570958" cy="99194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Взаимодействие с Заказчиком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9BC93E9D-D2B4-483B-8238-D71CFAD6E67D}"/>
              </a:ext>
            </a:extLst>
          </p:cNvPr>
          <p:cNvCxnSpPr>
            <a:cxnSpLocks/>
          </p:cNvCxnSpPr>
          <p:nvPr/>
        </p:nvCxnSpPr>
        <p:spPr>
          <a:xfrm>
            <a:off x="134933" y="5059806"/>
            <a:ext cx="127349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70246D03-C71C-40F9-AD65-F5D25CA7A859}"/>
              </a:ext>
            </a:extLst>
          </p:cNvPr>
          <p:cNvCxnSpPr>
            <a:cxnSpLocks/>
          </p:cNvCxnSpPr>
          <p:nvPr/>
        </p:nvCxnSpPr>
        <p:spPr>
          <a:xfrm>
            <a:off x="93803" y="3220616"/>
            <a:ext cx="127349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Стрелка: пятиугольник 59">
            <a:extLst>
              <a:ext uri="{FF2B5EF4-FFF2-40B4-BE49-F238E27FC236}">
                <a16:creationId xmlns:a16="http://schemas.microsoft.com/office/drawing/2014/main" id="{CEDD0756-7567-48CB-9CEE-0C5DB43CE3D0}"/>
              </a:ext>
            </a:extLst>
          </p:cNvPr>
          <p:cNvSpPr/>
          <p:nvPr/>
        </p:nvSpPr>
        <p:spPr>
          <a:xfrm>
            <a:off x="5710311" y="3924899"/>
            <a:ext cx="1618731" cy="1008000"/>
          </a:xfrm>
          <a:prstGeom prst="homePlate">
            <a:avLst/>
          </a:prstGeom>
          <a:solidFill>
            <a:srgbClr val="C0504D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algn="l" defTabSz="620670" hangingPunct="1">
              <a:tabLst>
                <a:tab pos="464469" algn="l"/>
                <a:tab pos="928939" algn="l"/>
                <a:tab pos="1393408" algn="l"/>
                <a:tab pos="1857878" algn="l"/>
                <a:tab pos="2322347" algn="l"/>
                <a:tab pos="2786817" algn="l"/>
                <a:tab pos="3251286" algn="l"/>
                <a:tab pos="3715756" algn="l"/>
                <a:tab pos="4180225" algn="l"/>
                <a:tab pos="4644695" algn="l"/>
                <a:tab pos="5109164" algn="l"/>
                <a:tab pos="5342044" algn="l"/>
              </a:tabLst>
            </a:pPr>
            <a:endParaRPr lang="ru-RU" sz="1400" b="0" kern="1200">
              <a:ln>
                <a:solidFill>
                  <a:srgbClr val="6F7A82"/>
                </a:solidFill>
              </a:ln>
              <a:solidFill>
                <a:sysClr val="windowText" lastClr="000000"/>
              </a:solidFill>
              <a:uFill>
                <a:solidFill>
                  <a:srgbClr val="000000"/>
                </a:solidFill>
              </a:uFill>
              <a:latin typeface="DINPro-Light" panose="02000504040000020003" pitchFamily="50" charset="0"/>
            </a:endParaRP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2E85B22C-7B7A-48E6-B32D-7BF25E7CF37A}"/>
              </a:ext>
            </a:extLst>
          </p:cNvPr>
          <p:cNvSpPr/>
          <p:nvPr/>
        </p:nvSpPr>
        <p:spPr>
          <a:xfrm>
            <a:off x="5710312" y="3925789"/>
            <a:ext cx="1412091" cy="100159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ru-RU" sz="1200" dirty="0">
                <a:latin typeface="DINPro-Light" panose="02000504040000020003" pitchFamily="50" charset="0"/>
                <a:cs typeface="Arial" panose="020B0604020202020204" pitchFamily="34" charset="0"/>
                <a:sym typeface="+mn-lt"/>
              </a:rPr>
              <a:t>Разработка проекта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BF4862D-7C1A-4DAA-B8C1-956F4E449BA9}"/>
              </a:ext>
            </a:extLst>
          </p:cNvPr>
          <p:cNvSpPr txBox="1"/>
          <p:nvPr/>
        </p:nvSpPr>
        <p:spPr>
          <a:xfrm>
            <a:off x="3896598" y="5137681"/>
            <a:ext cx="1771742" cy="24468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921632" fontAlgn="base">
              <a:spcBef>
                <a:spcPts val="300"/>
              </a:spcBef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Сбор исходных данных для технического задания:</a:t>
            </a:r>
          </a:p>
          <a:p>
            <a:pPr algn="l" defTabSz="921632" fontAlgn="base">
              <a:spcBef>
                <a:spcPts val="300"/>
              </a:spcBef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- земельный участок (права собственности)</a:t>
            </a:r>
          </a:p>
          <a:p>
            <a:pPr algn="l" defTabSz="921632" fontAlgn="base">
              <a:spcBef>
                <a:spcPts val="300"/>
              </a:spcBef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- назначение здания (школы, больницы, детские сады)</a:t>
            </a:r>
          </a:p>
          <a:p>
            <a:pPr algn="l" defTabSz="921632" fontAlgn="base">
              <a:spcBef>
                <a:spcPts val="300"/>
              </a:spcBef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- мощность (кол-во мест)</a:t>
            </a:r>
          </a:p>
          <a:p>
            <a:pPr algn="l" defTabSz="921632" fontAlgn="base">
              <a:spcBef>
                <a:spcPts val="300"/>
              </a:spcBef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- специфика (бассейн)</a:t>
            </a:r>
          </a:p>
          <a:p>
            <a:pPr algn="l" defTabSz="921632" fontAlgn="base">
              <a:spcBef>
                <a:spcPts val="300"/>
              </a:spcBef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- эл/тепло- снабжение</a:t>
            </a:r>
          </a:p>
          <a:p>
            <a:pPr algn="l" defTabSz="921632" fontAlgn="base">
              <a:spcBef>
                <a:spcPts val="300"/>
              </a:spcBef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- экология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F247097-BD09-45CA-B1C0-08B83677C49C}"/>
              </a:ext>
            </a:extLst>
          </p:cNvPr>
          <p:cNvSpPr txBox="1"/>
          <p:nvPr/>
        </p:nvSpPr>
        <p:spPr>
          <a:xfrm>
            <a:off x="5739821" y="5137681"/>
            <a:ext cx="1652222" cy="21544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921632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Поиск разработчика проекта</a:t>
            </a:r>
          </a:p>
          <a:p>
            <a:pPr algn="l" defTabSz="921632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Контроль проекта как центр компетенции</a:t>
            </a:r>
          </a:p>
          <a:p>
            <a:pPr algn="l" defTabSz="921632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Пожарные, СанПиН</a:t>
            </a:r>
          </a:p>
          <a:p>
            <a:pPr algn="l" defTabSz="921632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Прохождение экспертизы в качестве Технического заказчика</a:t>
            </a:r>
            <a:r>
              <a:rPr lang="ru-RU" sz="1200" dirty="0">
                <a:solidFill>
                  <a:schemeClr val="accent2"/>
                </a:solidFill>
                <a:latin typeface="DINPro-Light" panose="02000504040000020003" pitchFamily="50" charset="0"/>
              </a:rPr>
              <a:t>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DINPro-Light" panose="02000504040000020003" pitchFamily="50" charset="0"/>
            </a:endParaRPr>
          </a:p>
          <a:p>
            <a:pPr algn="l" defTabSz="921632" fontAlgn="base">
              <a:spcBef>
                <a:spcPct val="0"/>
              </a:spcBef>
              <a:spcAft>
                <a:spcPts val="874"/>
              </a:spcAft>
            </a:pPr>
            <a:endParaRPr lang="ru-RU" sz="1200" b="0" dirty="0">
              <a:latin typeface="DINPro-Light" panose="02000504040000020003" pitchFamily="50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5A2EAEC-14BC-4CFB-AC68-49EEE477C107}"/>
              </a:ext>
            </a:extLst>
          </p:cNvPr>
          <p:cNvSpPr txBox="1"/>
          <p:nvPr/>
        </p:nvSpPr>
        <p:spPr>
          <a:xfrm>
            <a:off x="7438504" y="5166074"/>
            <a:ext cx="1652222" cy="12618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921632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Получение положительного заключения</a:t>
            </a:r>
          </a:p>
          <a:p>
            <a:pPr algn="l" defTabSz="921632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Устранение возражений</a:t>
            </a:r>
          </a:p>
          <a:p>
            <a:pPr algn="l" defTabSz="921632" fontAlgn="base">
              <a:spcBef>
                <a:spcPct val="0"/>
              </a:spcBef>
              <a:spcAft>
                <a:spcPts val="874"/>
              </a:spcAft>
            </a:pPr>
            <a:endParaRPr lang="ru-RU" sz="1200" b="0" dirty="0">
              <a:latin typeface="DINPro-Light" panose="02000504040000020003" pitchFamily="50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4F2B941-613F-4B6F-861F-518177C4B4D2}"/>
              </a:ext>
            </a:extLst>
          </p:cNvPr>
          <p:cNvSpPr txBox="1"/>
          <p:nvPr/>
        </p:nvSpPr>
        <p:spPr>
          <a:xfrm>
            <a:off x="9213845" y="5137681"/>
            <a:ext cx="1652222" cy="12618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defTabSz="921632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Направление проекта в Минстрой для включения в Реестр</a:t>
            </a:r>
          </a:p>
          <a:p>
            <a:pPr algn="l" defTabSz="921632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0" dirty="0">
                <a:latin typeface="DINPro-Light" panose="02000504040000020003" pitchFamily="50" charset="0"/>
                <a:cs typeface="Arial" panose="020B0604020202020204" pitchFamily="34" charset="0"/>
              </a:rPr>
              <a:t>Прохождение НТС Минстроя</a:t>
            </a:r>
            <a:endParaRPr lang="en-US" sz="1200" b="0" dirty="0">
              <a:latin typeface="DINPro-Light" panose="02000504040000020003" pitchFamily="50" charset="0"/>
              <a:cs typeface="Arial" panose="020B0604020202020204" pitchFamily="34" charset="0"/>
            </a:endParaRPr>
          </a:p>
          <a:p>
            <a:pPr algn="l" defTabSz="921632" fontAlgn="base">
              <a:spcBef>
                <a:spcPct val="0"/>
              </a:spcBef>
              <a:spcAft>
                <a:spcPts val="874"/>
              </a:spcAft>
            </a:pPr>
            <a:endParaRPr lang="ru-RU" sz="1200" b="0" dirty="0">
              <a:latin typeface="DINPro-Light" panose="02000504040000020003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64169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Номер слайда"/>
          <p:cNvSpPr txBox="1">
            <a:spLocks noGrp="1"/>
          </p:cNvSpPr>
          <p:nvPr>
            <p:ph type="sldNum" sz="quarter" idx="4294967295"/>
          </p:nvPr>
        </p:nvSpPr>
        <p:spPr>
          <a:xfrm>
            <a:off x="769916" y="8889999"/>
            <a:ext cx="180595" cy="2301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1000"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fld id="{86CB4B4D-7CA3-9044-876B-883B54F8677D}" type="slidenum">
              <a:rPr/>
              <a:pPr/>
              <a:t>13</a:t>
            </a:fld>
            <a:endParaRPr dirty="0"/>
          </a:p>
        </p:txBody>
      </p:sp>
      <p:sp>
        <p:nvSpPr>
          <p:cNvPr id="11" name="Краткая информация об Ассоциации">
            <a:extLst>
              <a:ext uri="{FF2B5EF4-FFF2-40B4-BE49-F238E27FC236}">
                <a16:creationId xmlns:a16="http://schemas.microsoft.com/office/drawing/2014/main" id="{8807CEA5-A6F4-49F3-8BFC-BDFC605DEF7B}"/>
              </a:ext>
            </a:extLst>
          </p:cNvPr>
          <p:cNvSpPr txBox="1"/>
          <p:nvPr/>
        </p:nvSpPr>
        <p:spPr>
          <a:xfrm>
            <a:off x="1778000" y="464496"/>
            <a:ext cx="11133112" cy="1733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  <a:sym typeface="DINPro-Light"/>
              </a:defRPr>
            </a:lvl1pPr>
          </a:lstStyle>
          <a:p>
            <a:r>
              <a:rPr lang="ru-RU" sz="3600" dirty="0"/>
              <a:t>Примеры типовых проектов </a:t>
            </a:r>
          </a:p>
          <a:p>
            <a:r>
              <a:rPr lang="ru-RU" sz="3600" dirty="0"/>
              <a:t>Круглый стол 15.05.2019 в 14.00 (зал семинаров 4) </a:t>
            </a:r>
          </a:p>
          <a:p>
            <a:endParaRPr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C76868-8185-431E-8BB9-8FFBCA16E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8392" y="3868688"/>
            <a:ext cx="5926336" cy="296316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492F7C-AE35-494C-8560-25382276241B}"/>
              </a:ext>
            </a:extLst>
          </p:cNvPr>
          <p:cNvSpPr/>
          <p:nvPr/>
        </p:nvSpPr>
        <p:spPr>
          <a:xfrm>
            <a:off x="6868392" y="3868688"/>
            <a:ext cx="5926336" cy="46166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ru-RU" b="0" dirty="0">
                <a:solidFill>
                  <a:schemeClr val="tx1"/>
                </a:solidFill>
                <a:latin typeface="DINPro-Regular"/>
                <a:sym typeface="Calibri"/>
              </a:rPr>
              <a:t>Гостиница, </a:t>
            </a:r>
            <a:r>
              <a:rPr lang="ru-RU" b="0" dirty="0" err="1">
                <a:solidFill>
                  <a:schemeClr val="tx1"/>
                </a:solidFill>
                <a:latin typeface="DINPro-Regular"/>
                <a:sym typeface="Calibri"/>
              </a:rPr>
              <a:t>Кнауф</a:t>
            </a:r>
            <a:r>
              <a:rPr lang="ru-RU" b="0" dirty="0">
                <a:solidFill>
                  <a:schemeClr val="tx1"/>
                </a:solidFill>
                <a:latin typeface="DINPro-Regular"/>
                <a:sym typeface="Calibri"/>
              </a:rPr>
              <a:t> «Новый дом»</a:t>
            </a:r>
            <a:endParaRPr lang="ru-RU" b="0" dirty="0">
              <a:solidFill>
                <a:schemeClr val="tx1"/>
              </a:solidFill>
              <a:latin typeface="DINPro-Regular"/>
            </a:endParaRPr>
          </a:p>
        </p:txBody>
      </p:sp>
      <p:pic>
        <p:nvPicPr>
          <p:cNvPr id="1026" name="Picture 2" descr="https://ic.pics.livejournal.com/isai_fomich/44953853/30082/30082_900.jpg">
            <a:extLst>
              <a:ext uri="{FF2B5EF4-FFF2-40B4-BE49-F238E27FC236}">
                <a16:creationId xmlns:a16="http://schemas.microsoft.com/office/drawing/2014/main" id="{7E5DF143-AAC4-4233-8FE8-A14806C83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04" y="1929135"/>
            <a:ext cx="5926336" cy="395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FF178B1-A20E-494C-9522-7B43EE7879D7}"/>
              </a:ext>
            </a:extLst>
          </p:cNvPr>
          <p:cNvSpPr/>
          <p:nvPr/>
        </p:nvSpPr>
        <p:spPr>
          <a:xfrm>
            <a:off x="237704" y="1924472"/>
            <a:ext cx="5926336" cy="46166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ru-RU" b="0" dirty="0">
                <a:solidFill>
                  <a:schemeClr val="tx1"/>
                </a:solidFill>
                <a:latin typeface="DINPro-Regular"/>
                <a:sym typeface="Calibri"/>
              </a:rPr>
              <a:t>ДВФУ, ЦНИИСК им. </a:t>
            </a:r>
            <a:r>
              <a:rPr lang="ru-RU" b="0" dirty="0" err="1">
                <a:solidFill>
                  <a:schemeClr val="tx1"/>
                </a:solidFill>
                <a:latin typeface="DINPro-Regular"/>
                <a:sym typeface="Calibri"/>
              </a:rPr>
              <a:t>В.А.Кучеренко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513179-185B-44B9-9980-6570DE4870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795" t="13384" r="33389" b="11610"/>
          <a:stretch/>
        </p:blipFill>
        <p:spPr>
          <a:xfrm>
            <a:off x="1148644" y="6244929"/>
            <a:ext cx="4489660" cy="34555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06E43C-32DF-4A5D-8A3B-7159C5352F2E}"/>
              </a:ext>
            </a:extLst>
          </p:cNvPr>
          <p:cNvSpPr txBox="1"/>
          <p:nvPr/>
        </p:nvSpPr>
        <p:spPr>
          <a:xfrm>
            <a:off x="3406056" y="9336448"/>
            <a:ext cx="3462336" cy="47192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B67D1F8-3C1A-4F90-B69E-DC100D647841}"/>
              </a:ext>
            </a:extLst>
          </p:cNvPr>
          <p:cNvSpPr/>
          <p:nvPr/>
        </p:nvSpPr>
        <p:spPr>
          <a:xfrm>
            <a:off x="1440162" y="6014096"/>
            <a:ext cx="4198142" cy="46166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ru-RU" b="0" dirty="0">
                <a:solidFill>
                  <a:schemeClr val="tx1"/>
                </a:solidFill>
                <a:latin typeface="DINPro-Regular"/>
                <a:sym typeface="Calibri"/>
              </a:rPr>
              <a:t>Паркинг, Ферро-Строй</a:t>
            </a:r>
            <a:endParaRPr lang="ru-RU" b="0" dirty="0">
              <a:solidFill>
                <a:schemeClr val="tx1"/>
              </a:solidFill>
              <a:latin typeface="DINPro-Regular"/>
            </a:endParaRPr>
          </a:p>
        </p:txBody>
      </p:sp>
    </p:spTree>
    <p:extLst>
      <p:ext uri="{BB962C8B-B14F-4D97-AF65-F5344CB8AC3E}">
        <p14:creationId xmlns:p14="http://schemas.microsoft.com/office/powerpoint/2010/main" val="217564121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_3_4f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3004800" cy="9906000"/>
          </a:xfrm>
          <a:prstGeom prst="rect">
            <a:avLst/>
          </a:prstGeom>
        </p:spPr>
      </p:pic>
      <p:sp>
        <p:nvSpPr>
          <p:cNvPr id="146" name="АССОЦИАЦИЯ РАЗВИТИЯ  СТАЛЬНОГО СТРОИТЕЛЬСТВА"/>
          <p:cNvSpPr txBox="1"/>
          <p:nvPr/>
        </p:nvSpPr>
        <p:spPr>
          <a:xfrm>
            <a:off x="2031660" y="7823403"/>
            <a:ext cx="2649551" cy="507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400" b="0">
                <a:solidFill>
                  <a:srgbClr val="525C5C"/>
                </a:solidFill>
                <a:latin typeface="DINPro-Light"/>
                <a:ea typeface="DINPro-Light"/>
                <a:cs typeface="DINPro-Light"/>
                <a:sym typeface="DINPro-Light"/>
              </a:defRPr>
            </a:pPr>
            <a:r>
              <a:t>АССОЦИАЦИЯ РАЗВИТИЯ </a:t>
            </a:r>
            <a:br/>
            <a:r>
              <a:t>СТАЛЬНОГО СТРОИТЕЛЬСТВА </a:t>
            </a:r>
          </a:p>
        </p:txBody>
      </p:sp>
      <p:sp>
        <p:nvSpPr>
          <p:cNvPr id="147" name="+7 (495) 744-02-63"/>
          <p:cNvSpPr txBox="1"/>
          <p:nvPr/>
        </p:nvSpPr>
        <p:spPr>
          <a:xfrm>
            <a:off x="2031660" y="8129422"/>
            <a:ext cx="1833170" cy="555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4000"/>
              </a:lnSpc>
              <a:spcBef>
                <a:spcPts val="1200"/>
              </a:spcBef>
              <a:defRPr sz="1600" b="0">
                <a:solidFill>
                  <a:srgbClr val="525C5C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+7 (495) 744-02-63 </a:t>
            </a:r>
          </a:p>
        </p:txBody>
      </p:sp>
      <p:sp>
        <p:nvSpPr>
          <p:cNvPr id="148" name="info@steel-development.ru  www.steel-development.ru"/>
          <p:cNvSpPr txBox="1"/>
          <p:nvPr/>
        </p:nvSpPr>
        <p:spPr>
          <a:xfrm>
            <a:off x="2031660" y="8690661"/>
            <a:ext cx="2587245" cy="576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1600" b="0">
                <a:solidFill>
                  <a:srgbClr val="525C5C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info@steel-development.ru </a:t>
            </a:r>
            <a:br/>
            <a:r>
              <a:rPr>
                <a:solidFill>
                  <a:srgbClr val="BE145A"/>
                </a:solidFill>
              </a:rPr>
              <a:t>www.steel-development.ru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Номер слайда"/>
          <p:cNvSpPr txBox="1">
            <a:spLocks noGrp="1"/>
          </p:cNvSpPr>
          <p:nvPr>
            <p:ph type="sldNum" sz="quarter" idx="4294967295"/>
          </p:nvPr>
        </p:nvSpPr>
        <p:spPr>
          <a:xfrm>
            <a:off x="769916" y="8889999"/>
            <a:ext cx="180595" cy="2301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1000"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fld id="{86CB4B4D-7CA3-9044-876B-883B54F8677D}" type="slidenum">
              <a:rPr/>
              <a:pPr/>
              <a:t>2</a:t>
            </a:fld>
            <a:endParaRPr/>
          </a:p>
        </p:txBody>
      </p:sp>
      <p:sp>
        <p:nvSpPr>
          <p:cNvPr id="125" name="Краткая информация об Ассоциации"/>
          <p:cNvSpPr txBox="1"/>
          <p:nvPr/>
        </p:nvSpPr>
        <p:spPr>
          <a:xfrm>
            <a:off x="1854200" y="1276400"/>
            <a:ext cx="10408840" cy="62581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</a:defRPr>
            </a:lvl1pPr>
          </a:lstStyle>
          <a:p>
            <a:r>
              <a:rPr lang="ru-RU" dirty="0">
                <a:sym typeface="DINPro-Light"/>
              </a:rPr>
              <a:t>Миссия и ключевые задачи АРСС</a:t>
            </a:r>
            <a:endParaRPr dirty="0">
              <a:sym typeface="DINPro-Light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F58B118-112E-46D6-8452-1BFB5D645EEC}"/>
              </a:ext>
            </a:extLst>
          </p:cNvPr>
          <p:cNvSpPr/>
          <p:nvPr/>
        </p:nvSpPr>
        <p:spPr>
          <a:xfrm>
            <a:off x="3464062" y="4079901"/>
            <a:ext cx="6984776" cy="50139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714B521-1D4C-4930-AA9B-9917BF1547C0}"/>
              </a:ext>
            </a:extLst>
          </p:cNvPr>
          <p:cNvSpPr/>
          <p:nvPr/>
        </p:nvSpPr>
        <p:spPr>
          <a:xfrm>
            <a:off x="769916" y="3295908"/>
            <a:ext cx="11637140" cy="5037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1">
              <a:spcBef>
                <a:spcPts val="2000"/>
              </a:spcBef>
            </a:pPr>
            <a:r>
              <a:rPr lang="ru-RU" sz="2800" dirty="0">
                <a:latin typeface="DINPro-Light" panose="02000504040000020003" pitchFamily="50" charset="0"/>
                <a:cs typeface="Arial" panose="020B0604020202020204" pitchFamily="34" charset="0"/>
              </a:rPr>
              <a:t>Продвижение стальных конструкций как предпочтительного материала строительства за счет применения эффективных инновационных решений, использования передового отечественного и зарубежного опыта, участия в ключевых Федеральных и региональных строительных программ.</a:t>
            </a:r>
          </a:p>
          <a:p>
            <a:pPr algn="just" hangingPunct="1">
              <a:spcBef>
                <a:spcPts val="2000"/>
              </a:spcBef>
            </a:pPr>
            <a:r>
              <a:rPr lang="ru-RU" sz="2800" i="1" dirty="0">
                <a:solidFill>
                  <a:srgbClr val="BE145A"/>
                </a:solidFill>
                <a:latin typeface="DINPro-Light" panose="02000504040000020003" pitchFamily="50" charset="0"/>
                <a:cs typeface="Arial" panose="020B0604020202020204" pitchFamily="34" charset="0"/>
              </a:rPr>
              <a:t>Мы меняем «бетонные» стереотипы инвесторов, девелоперов, архитекторов и проектировщиков, помогая им сделать выбор в пользу металлоконструкций. </a:t>
            </a:r>
          </a:p>
          <a:p>
            <a:pPr algn="l"/>
            <a:endParaRPr lang="ru-RU" sz="3600" b="0" dirty="0">
              <a:solidFill>
                <a:srgbClr val="BE145A"/>
              </a:solidFill>
              <a:latin typeface="DINPro-Light"/>
            </a:endParaRPr>
          </a:p>
          <a:p>
            <a:pPr algn="just" hangingPunct="1">
              <a:spcBef>
                <a:spcPts val="2000"/>
              </a:spcBef>
            </a:pPr>
            <a:endParaRPr lang="ru-RU" sz="2800" dirty="0">
              <a:solidFill>
                <a:srgbClr val="BE145A"/>
              </a:solidFill>
              <a:latin typeface="DINPro-Light" panose="02000504040000020003" pitchFamily="50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C487457-7117-4E8F-A37A-EC3E7E880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03" y="2191924"/>
            <a:ext cx="5660741" cy="69282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90D633F-B0AB-4604-A85F-FB4E1FE30A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3" t="28942" r="21013" b="36259"/>
          <a:stretch/>
        </p:blipFill>
        <p:spPr>
          <a:xfrm>
            <a:off x="5860826" y="3660299"/>
            <a:ext cx="1679417" cy="639860"/>
          </a:xfrm>
          <a:prstGeom prst="rect">
            <a:avLst/>
          </a:prstGeom>
        </p:spPr>
      </p:pic>
      <p:sp>
        <p:nvSpPr>
          <p:cNvPr id="6" name="Краткая информация об Ассоциации">
            <a:extLst>
              <a:ext uri="{FF2B5EF4-FFF2-40B4-BE49-F238E27FC236}">
                <a16:creationId xmlns:a16="http://schemas.microsoft.com/office/drawing/2014/main" id="{53B9DD05-AB3B-4768-BA1E-BB5BDE5D92CB}"/>
              </a:ext>
            </a:extLst>
          </p:cNvPr>
          <p:cNvSpPr txBox="1"/>
          <p:nvPr/>
        </p:nvSpPr>
        <p:spPr>
          <a:xfrm>
            <a:off x="1854200" y="1298660"/>
            <a:ext cx="5774017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  <a:sym typeface="DINPro-Light"/>
              </a:defRPr>
            </a:lvl1pPr>
          </a:lstStyle>
          <a:p>
            <a:r>
              <a:rPr lang="ru-RU" dirty="0"/>
              <a:t>Участники и Партнеры АРСС</a:t>
            </a:r>
            <a:endParaRPr dirty="0"/>
          </a:p>
        </p:txBody>
      </p:sp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id="{F64F8873-9B8A-4605-AABF-E89F26AC19F2}"/>
              </a:ext>
            </a:extLst>
          </p:cNvPr>
          <p:cNvSpPr txBox="1">
            <a:spLocks/>
          </p:cNvSpPr>
          <p:nvPr/>
        </p:nvSpPr>
        <p:spPr>
          <a:xfrm>
            <a:off x="769916" y="8889999"/>
            <a:ext cx="180595" cy="2301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DINPro-Regular"/>
                <a:ea typeface="DINPro-Regular"/>
                <a:cs typeface="DINPro-Regular"/>
                <a:sym typeface="DINPro-Regular"/>
              </a:defRPr>
            </a:lvl1pPr>
            <a:lvl2pPr marL="0" marR="0" indent="228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5A2841-82EE-4246-9EB7-A984C15EDE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6496" y="4876800"/>
            <a:ext cx="3955388" cy="312013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5A824D-D2F8-4CF9-AFB4-6E7335C033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0034" y="7920080"/>
            <a:ext cx="834762" cy="83476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39C490C-65FE-4174-A40B-7F4A7C2C3C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0870" y="8045152"/>
            <a:ext cx="561007" cy="595045"/>
          </a:xfrm>
          <a:prstGeom prst="rect">
            <a:avLst/>
          </a:prstGeom>
        </p:spPr>
      </p:pic>
      <p:pic>
        <p:nvPicPr>
          <p:cNvPr id="11" name="Picture 2" descr="http://image.mel.fm/i/P/PBeNO8CRjk/560.png">
            <a:extLst>
              <a:ext uri="{FF2B5EF4-FFF2-40B4-BE49-F238E27FC236}">
                <a16:creationId xmlns:a16="http://schemas.microsoft.com/office/drawing/2014/main" id="{08F1278F-8CF2-4E3A-9173-22D70047D2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3" r="11759"/>
          <a:stretch/>
        </p:blipFill>
        <p:spPr bwMode="auto">
          <a:xfrm>
            <a:off x="8264967" y="7920080"/>
            <a:ext cx="738527" cy="68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7CCF561-89CF-4F5D-A840-A83505A9EB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88258" y="7977705"/>
            <a:ext cx="640292" cy="64346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94FC7E3-C641-4056-9431-E8FA05B3571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2883" t="20038" b="20234"/>
          <a:stretch/>
        </p:blipFill>
        <p:spPr>
          <a:xfrm>
            <a:off x="11454197" y="8071552"/>
            <a:ext cx="1153757" cy="54961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1EA4635-BE6E-4E68-B80D-F67C8CE681A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8" t="28489" r="14160" b="36712"/>
          <a:stretch/>
        </p:blipFill>
        <p:spPr>
          <a:xfrm>
            <a:off x="5860827" y="3203900"/>
            <a:ext cx="1679417" cy="53297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9792A25-D41B-42D6-866F-6C5C5C2A8A4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1104" t="20124" r="21354" b="19985"/>
          <a:stretch/>
        </p:blipFill>
        <p:spPr>
          <a:xfrm>
            <a:off x="6084671" y="4886381"/>
            <a:ext cx="1231726" cy="72046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E397A65-7FA2-4EA7-AB2A-07B840D88977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8263" t="23831" r="8496" b="16012"/>
          <a:stretch/>
        </p:blipFill>
        <p:spPr>
          <a:xfrm>
            <a:off x="5874270" y="4210249"/>
            <a:ext cx="1679417" cy="6574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4AB7369D-CAB1-40EA-B4CA-AC914346AF7A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5099" t="33201" r="3805" b="33200"/>
          <a:stretch/>
        </p:blipFill>
        <p:spPr>
          <a:xfrm>
            <a:off x="5915481" y="2806192"/>
            <a:ext cx="1588141" cy="3285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28F60C7-329E-4CBF-96D8-8B1BBFEB7EF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874260" y="8032321"/>
            <a:ext cx="730410" cy="530136"/>
          </a:xfrm>
          <a:prstGeom prst="rect">
            <a:avLst/>
          </a:prstGeom>
        </p:spPr>
      </p:pic>
      <p:sp>
        <p:nvSpPr>
          <p:cNvPr id="17" name="Shape 1724">
            <a:extLst>
              <a:ext uri="{FF2B5EF4-FFF2-40B4-BE49-F238E27FC236}">
                <a16:creationId xmlns:a16="http://schemas.microsoft.com/office/drawing/2014/main" id="{E582695E-877B-42CA-B02C-FC3EAADEB946}"/>
              </a:ext>
            </a:extLst>
          </p:cNvPr>
          <p:cNvSpPr/>
          <p:nvPr/>
        </p:nvSpPr>
        <p:spPr>
          <a:xfrm>
            <a:off x="2829992" y="4538953"/>
            <a:ext cx="1281630" cy="1446550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R="194913" indent="9525" algn="r" defTabSz="487695" hangingPunct="1">
              <a:spcBef>
                <a:spcPts val="225"/>
              </a:spcBef>
              <a:buClr>
                <a:srgbClr val="000000"/>
              </a:buClr>
            </a:pPr>
            <a:r>
              <a:rPr lang="ru-RU" sz="8800" b="0" spc="-100" dirty="0">
                <a:solidFill>
                  <a:srgbClr val="BE145A"/>
                </a:solidFill>
                <a:latin typeface="Bahnschrift Condensed" panose="020B0502040204020203" pitchFamily="34" charset="0"/>
                <a:ea typeface="DINPro-Regular"/>
                <a:cs typeface="DINPro-Regular"/>
                <a:sym typeface="DINPro-Regular"/>
              </a:rPr>
              <a:t>84</a:t>
            </a:r>
            <a:endParaRPr lang="en-US" sz="8800" b="0" spc="-100" dirty="0">
              <a:solidFill>
                <a:srgbClr val="BE145A"/>
              </a:solidFill>
              <a:latin typeface="Bahnschrift Condensed" panose="020B0502040204020203" pitchFamily="34" charset="0"/>
              <a:ea typeface="DINPro-Regular"/>
              <a:cs typeface="DINPro-Regular"/>
              <a:sym typeface="DINPro-Regular"/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6615174B-2A29-4434-B2F1-3B71108A2CFB}"/>
              </a:ext>
            </a:extLst>
          </p:cNvPr>
          <p:cNvSpPr/>
          <p:nvPr/>
        </p:nvSpPr>
        <p:spPr>
          <a:xfrm>
            <a:off x="3814370" y="2425619"/>
            <a:ext cx="1118422" cy="1104511"/>
          </a:xfrm>
          <a:prstGeom prst="ellipse">
            <a:avLst/>
          </a:prstGeom>
          <a:solidFill>
            <a:srgbClr val="BE145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" name="Shape 1724">
            <a:extLst>
              <a:ext uri="{FF2B5EF4-FFF2-40B4-BE49-F238E27FC236}">
                <a16:creationId xmlns:a16="http://schemas.microsoft.com/office/drawing/2014/main" id="{6EE8F196-0322-400D-90E1-E1BFB777474B}"/>
              </a:ext>
            </a:extLst>
          </p:cNvPr>
          <p:cNvSpPr/>
          <p:nvPr/>
        </p:nvSpPr>
        <p:spPr>
          <a:xfrm>
            <a:off x="4089514" y="2607363"/>
            <a:ext cx="685162" cy="646331"/>
          </a:xfrm>
          <a:prstGeom prst="rect">
            <a:avLst/>
          </a:prstGeom>
          <a:solidFill>
            <a:srgbClr val="BE145A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 anchor="ctr">
            <a:spAutoFit/>
          </a:bodyPr>
          <a:lstStyle/>
          <a:p>
            <a:pPr marR="194913" indent="9525" defTabSz="487695" hangingPunct="1">
              <a:spcBef>
                <a:spcPts val="225"/>
              </a:spcBef>
              <a:buClr>
                <a:srgbClr val="000000"/>
              </a:buClr>
            </a:pPr>
            <a:r>
              <a:rPr lang="en-US" sz="3600" b="0" spc="-100" dirty="0">
                <a:solidFill>
                  <a:schemeClr val="bg1"/>
                </a:solidFill>
                <a:latin typeface="Bahnschrift Condensed" panose="020B0502040204020203" pitchFamily="34" charset="0"/>
                <a:ea typeface="DINPro-Regular"/>
                <a:cs typeface="DINPro-Regular"/>
                <a:sym typeface="DINPro-Regular"/>
              </a:rPr>
              <a:t> 3</a:t>
            </a:r>
            <a:r>
              <a:rPr lang="ru-RU" sz="3600" b="0" spc="-100" dirty="0">
                <a:solidFill>
                  <a:schemeClr val="bg1"/>
                </a:solidFill>
                <a:latin typeface="Bahnschrift Condensed" panose="020B0502040204020203" pitchFamily="34" charset="0"/>
                <a:ea typeface="DINPro-Regular"/>
                <a:cs typeface="DINPro-Regular"/>
                <a:sym typeface="DINPro-Regular"/>
              </a:rPr>
              <a:t>8</a:t>
            </a:r>
            <a:endParaRPr lang="en-US" sz="3600" b="0" spc="-100" dirty="0">
              <a:solidFill>
                <a:schemeClr val="bg1"/>
              </a:solidFill>
              <a:latin typeface="Bahnschrift Condensed" panose="020B0502040204020203" pitchFamily="34" charset="0"/>
              <a:ea typeface="DINPro-Regular"/>
              <a:cs typeface="DINPro-Regular"/>
              <a:sym typeface="DINPro-Regular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722F84F4-D414-4904-89A9-DFAE0E194679}"/>
              </a:ext>
            </a:extLst>
          </p:cNvPr>
          <p:cNvSpPr/>
          <p:nvPr/>
        </p:nvSpPr>
        <p:spPr>
          <a:xfrm>
            <a:off x="4740804" y="7806868"/>
            <a:ext cx="1046607" cy="1030372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Shape 1724">
            <a:extLst>
              <a:ext uri="{FF2B5EF4-FFF2-40B4-BE49-F238E27FC236}">
                <a16:creationId xmlns:a16="http://schemas.microsoft.com/office/drawing/2014/main" id="{03A0C1E0-6C48-4E2C-9BE1-82B0E45AA2E9}"/>
              </a:ext>
            </a:extLst>
          </p:cNvPr>
          <p:cNvSpPr/>
          <p:nvPr/>
        </p:nvSpPr>
        <p:spPr>
          <a:xfrm>
            <a:off x="4932793" y="7984910"/>
            <a:ext cx="705512" cy="646331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 anchor="ctr">
            <a:spAutoFit/>
          </a:bodyPr>
          <a:lstStyle/>
          <a:p>
            <a:pPr marR="194913" indent="9525" defTabSz="487695" hangingPunct="1">
              <a:spcBef>
                <a:spcPts val="225"/>
              </a:spcBef>
              <a:buClr>
                <a:srgbClr val="000000"/>
              </a:buClr>
            </a:pPr>
            <a:r>
              <a:rPr lang="en-US" sz="3600" b="0" spc="-100" dirty="0">
                <a:solidFill>
                  <a:schemeClr val="bg1"/>
                </a:solidFill>
                <a:latin typeface="Bahnschrift Condensed" panose="020B0502040204020203" pitchFamily="34" charset="0"/>
                <a:ea typeface="DINPro-Regular"/>
                <a:cs typeface="DINPro-Regular"/>
                <a:sym typeface="DINPro-Regular"/>
              </a:rPr>
              <a:t> </a:t>
            </a:r>
            <a:r>
              <a:rPr lang="ru-RU" sz="3600" b="0" spc="-100" dirty="0">
                <a:solidFill>
                  <a:schemeClr val="bg1"/>
                </a:solidFill>
                <a:latin typeface="Bahnschrift Condensed" panose="020B0502040204020203" pitchFamily="34" charset="0"/>
                <a:ea typeface="DINPro-Regular"/>
                <a:cs typeface="DINPro-Regular"/>
                <a:sym typeface="DINPro-Regular"/>
              </a:rPr>
              <a:t>22</a:t>
            </a:r>
            <a:endParaRPr lang="en-US" sz="3600" b="0" spc="-100" dirty="0">
              <a:solidFill>
                <a:schemeClr val="bg1"/>
              </a:solidFill>
              <a:latin typeface="Bahnschrift Condensed" panose="020B0502040204020203" pitchFamily="34" charset="0"/>
              <a:ea typeface="DINPro-Regular"/>
              <a:cs typeface="DINPro-Regular"/>
              <a:sym typeface="DINPro-Regular"/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C3646233-7FA4-4B89-8DEA-A69FC994865B}"/>
              </a:ext>
            </a:extLst>
          </p:cNvPr>
          <p:cNvSpPr/>
          <p:nvPr/>
        </p:nvSpPr>
        <p:spPr>
          <a:xfrm>
            <a:off x="2037904" y="5668888"/>
            <a:ext cx="900000" cy="900000"/>
          </a:xfrm>
          <a:prstGeom prst="ellipse">
            <a:avLst/>
          </a:prstGeom>
          <a:solidFill>
            <a:srgbClr val="6F7A8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7" name="Shape 1724">
            <a:extLst>
              <a:ext uri="{FF2B5EF4-FFF2-40B4-BE49-F238E27FC236}">
                <a16:creationId xmlns:a16="http://schemas.microsoft.com/office/drawing/2014/main" id="{3FC1943A-9DFB-436F-82D9-E02A38300C09}"/>
              </a:ext>
            </a:extLst>
          </p:cNvPr>
          <p:cNvSpPr/>
          <p:nvPr/>
        </p:nvSpPr>
        <p:spPr>
          <a:xfrm>
            <a:off x="2200185" y="5795722"/>
            <a:ext cx="629807" cy="64633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 anchor="ctr">
            <a:spAutoFit/>
          </a:bodyPr>
          <a:lstStyle/>
          <a:p>
            <a:pPr marR="194913" indent="9525" defTabSz="487695" hangingPunct="1">
              <a:spcBef>
                <a:spcPts val="225"/>
              </a:spcBef>
              <a:buClr>
                <a:srgbClr val="000000"/>
              </a:buClr>
            </a:pPr>
            <a:r>
              <a:rPr lang="en-US" sz="3600" b="0" spc="-100" dirty="0">
                <a:solidFill>
                  <a:schemeClr val="bg1"/>
                </a:solidFill>
                <a:latin typeface="Bahnschrift Condensed" panose="020B0502040204020203" pitchFamily="34" charset="0"/>
                <a:ea typeface="DINPro-Regular"/>
                <a:cs typeface="DINPro-Regular"/>
                <a:sym typeface="DINPro-Regular"/>
              </a:rPr>
              <a:t> </a:t>
            </a:r>
            <a:r>
              <a:rPr lang="ru-RU" sz="3600" b="0" spc="-100" dirty="0">
                <a:solidFill>
                  <a:schemeClr val="bg1"/>
                </a:solidFill>
                <a:latin typeface="Bahnschrift Condensed" panose="020B0502040204020203" pitchFamily="34" charset="0"/>
                <a:ea typeface="DINPro-Regular"/>
                <a:cs typeface="DINPro-Regular"/>
                <a:sym typeface="DINPro-Regular"/>
              </a:rPr>
              <a:t>10</a:t>
            </a:r>
            <a:endParaRPr lang="en-US" sz="3600" b="0" spc="-100" dirty="0">
              <a:solidFill>
                <a:schemeClr val="bg1"/>
              </a:solidFill>
              <a:latin typeface="Bahnschrift Condensed" panose="020B0502040204020203" pitchFamily="34" charset="0"/>
              <a:ea typeface="DINPro-Regular"/>
              <a:cs typeface="DINPro-Regular"/>
              <a:sym typeface="DINPro-Regular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09F86F-3F80-4532-9CFD-98C3263D3815}"/>
              </a:ext>
            </a:extLst>
          </p:cNvPr>
          <p:cNvSpPr/>
          <p:nvPr/>
        </p:nvSpPr>
        <p:spPr>
          <a:xfrm>
            <a:off x="3459799" y="5874298"/>
            <a:ext cx="2680159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/>
            <a:r>
              <a:rPr lang="ru-RU" sz="1600" b="0" dirty="0">
                <a:solidFill>
                  <a:schemeClr val="tx1"/>
                </a:solidFill>
                <a:latin typeface="DINPro-Regular"/>
              </a:rPr>
              <a:t>Ассоциация развития стального строительства образована в октябре </a:t>
            </a:r>
          </a:p>
          <a:p>
            <a:pPr algn="r"/>
            <a:r>
              <a:rPr lang="ru-RU" sz="1600" b="0" dirty="0">
                <a:solidFill>
                  <a:schemeClr val="tx1"/>
                </a:solidFill>
                <a:latin typeface="DINPro-Regular"/>
              </a:rPr>
              <a:t>2014 года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53744346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Номер слайда"/>
          <p:cNvSpPr txBox="1">
            <a:spLocks noGrp="1"/>
          </p:cNvSpPr>
          <p:nvPr>
            <p:ph type="sldNum" sz="quarter" idx="4294967295"/>
          </p:nvPr>
        </p:nvSpPr>
        <p:spPr>
          <a:xfrm>
            <a:off x="769916" y="8889999"/>
            <a:ext cx="180595" cy="2301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1000"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fld id="{86CB4B4D-7CA3-9044-876B-883B54F8677D}" type="slidenum">
              <a:rPr/>
              <a:pPr/>
              <a:t>4</a:t>
            </a:fld>
            <a:endParaRPr dirty="0"/>
          </a:p>
        </p:txBody>
      </p:sp>
      <p:sp>
        <p:nvSpPr>
          <p:cNvPr id="125" name="Краткая информация об Ассоциации"/>
          <p:cNvSpPr txBox="1"/>
          <p:nvPr/>
        </p:nvSpPr>
        <p:spPr>
          <a:xfrm>
            <a:off x="1854200" y="1276400"/>
            <a:ext cx="10408840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</a:defRPr>
            </a:lvl1pPr>
          </a:lstStyle>
          <a:p>
            <a:r>
              <a:rPr lang="ru-RU" dirty="0"/>
              <a:t>Роль АРСС</a:t>
            </a:r>
            <a:endParaRPr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95D6826-B812-40F7-99FB-82AD1D7523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104" t="20124" r="21354" b="19985"/>
          <a:stretch/>
        </p:blipFill>
        <p:spPr>
          <a:xfrm>
            <a:off x="344914" y="5402208"/>
            <a:ext cx="1272965" cy="744586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D68B952-E0AE-4021-A37C-FF4E487189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99" t="33201" r="3805" b="33200"/>
          <a:stretch/>
        </p:blipFill>
        <p:spPr>
          <a:xfrm>
            <a:off x="131047" y="2788568"/>
            <a:ext cx="1740354" cy="36007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61798FA-6987-4D79-92B5-CC015EBDB6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3" t="28942" r="21013" b="36259"/>
          <a:stretch/>
        </p:blipFill>
        <p:spPr>
          <a:xfrm>
            <a:off x="47336" y="4389285"/>
            <a:ext cx="1846552" cy="70353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1A04656-E785-45E1-83E8-C20D53DB267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8" t="28489" r="14160" b="36712"/>
          <a:stretch/>
        </p:blipFill>
        <p:spPr>
          <a:xfrm>
            <a:off x="155654" y="3457992"/>
            <a:ext cx="1883634" cy="597782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ED9DAD2-1638-4F6A-9CE2-B0D05C7B301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263" t="23831" r="8496" b="16012"/>
          <a:stretch/>
        </p:blipFill>
        <p:spPr>
          <a:xfrm>
            <a:off x="180886" y="6410320"/>
            <a:ext cx="1601020" cy="626720"/>
          </a:xfrm>
          <a:prstGeom prst="rect">
            <a:avLst/>
          </a:prstGeom>
        </p:spPr>
      </p:pic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0BEF3E2C-1DE2-4EDF-8B15-DB8483A029CD}"/>
              </a:ext>
            </a:extLst>
          </p:cNvPr>
          <p:cNvSpPr/>
          <p:nvPr/>
        </p:nvSpPr>
        <p:spPr>
          <a:xfrm>
            <a:off x="6862440" y="7864871"/>
            <a:ext cx="2730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94913" indent="9525" defTabSz="487695" hangingPunct="1">
              <a:spcBef>
                <a:spcPts val="225"/>
              </a:spcBef>
              <a:buClr>
                <a:srgbClr val="000000"/>
              </a:buClr>
            </a:pPr>
            <a:r>
              <a:rPr lang="ru-RU" b="0" spc="-100" dirty="0">
                <a:solidFill>
                  <a:schemeClr val="bg2">
                    <a:lumMod val="50000"/>
                  </a:schemeClr>
                </a:solidFill>
                <a:latin typeface="DINPro-Medium" panose="02000503030000020004" pitchFamily="50" charset="0"/>
                <a:ea typeface="DINPro-Regular"/>
                <a:cs typeface="DINPro-Regular"/>
                <a:sym typeface="DINPro-Regular"/>
              </a:rPr>
              <a:t>ЗНАК  КАЧЕСТВА</a:t>
            </a:r>
            <a:endParaRPr lang="en-US" b="0" spc="-100" dirty="0">
              <a:solidFill>
                <a:schemeClr val="bg2">
                  <a:lumMod val="50000"/>
                </a:schemeClr>
              </a:solidFill>
              <a:latin typeface="DINPro-Medium" panose="02000503030000020004" pitchFamily="50" charset="0"/>
              <a:ea typeface="DINPro-Regular"/>
              <a:cs typeface="DINPro-Regular"/>
              <a:sym typeface="DINPro-Regular"/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D020FA1D-4E55-4083-ACD1-CE7B24A0F09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2" r="8293"/>
          <a:stretch/>
        </p:blipFill>
        <p:spPr>
          <a:xfrm>
            <a:off x="5093440" y="7392359"/>
            <a:ext cx="2080716" cy="20209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5B4535C-EF73-4094-B3D1-C03A956E91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480" y="8338332"/>
            <a:ext cx="1781212" cy="487077"/>
          </a:xfrm>
          <a:prstGeom prst="rect">
            <a:avLst/>
          </a:prstGeom>
        </p:spPr>
      </p:pic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678E040F-F466-4614-A570-1D61ACF032CD}"/>
              </a:ext>
            </a:extLst>
          </p:cNvPr>
          <p:cNvGrpSpPr/>
          <p:nvPr/>
        </p:nvGrpSpPr>
        <p:grpSpPr>
          <a:xfrm>
            <a:off x="3114773" y="4030962"/>
            <a:ext cx="2112730" cy="1459233"/>
            <a:chOff x="1544648" y="618248"/>
            <a:chExt cx="1627373" cy="945034"/>
          </a:xfrm>
        </p:grpSpPr>
        <p:sp>
          <p:nvSpPr>
            <p:cNvPr id="49" name="Стрелка: шеврон 48">
              <a:extLst>
                <a:ext uri="{FF2B5EF4-FFF2-40B4-BE49-F238E27FC236}">
                  <a16:creationId xmlns:a16="http://schemas.microsoft.com/office/drawing/2014/main" id="{A3A3FC67-87E9-43D0-BF9B-848708768672}"/>
                </a:ext>
              </a:extLst>
            </p:cNvPr>
            <p:cNvSpPr/>
            <p:nvPr/>
          </p:nvSpPr>
          <p:spPr>
            <a:xfrm>
              <a:off x="1544648" y="618248"/>
              <a:ext cx="1627373" cy="945034"/>
            </a:xfrm>
            <a:prstGeom prst="chevron">
              <a:avLst/>
            </a:prstGeom>
            <a:solidFill>
              <a:srgbClr val="FFFFFF">
                <a:lumMod val="65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0" name="Стрелка: шеврон 4">
              <a:extLst>
                <a:ext uri="{FF2B5EF4-FFF2-40B4-BE49-F238E27FC236}">
                  <a16:creationId xmlns:a16="http://schemas.microsoft.com/office/drawing/2014/main" id="{B21B2635-F304-4B12-AC30-A3E76B8EC26F}"/>
                </a:ext>
              </a:extLst>
            </p:cNvPr>
            <p:cNvSpPr txBox="1"/>
            <p:nvPr/>
          </p:nvSpPr>
          <p:spPr>
            <a:xfrm>
              <a:off x="2138330" y="618248"/>
              <a:ext cx="682339" cy="9450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012" tIns="32004" rIns="32004" bIns="3200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>
                  <a:solidFill>
                    <a:srgbClr val="FFFFFF"/>
                  </a:solidFill>
                  <a:latin typeface="DINPro-Medium" panose="02000503030000020004" pitchFamily="50" charset="0"/>
                  <a:ea typeface="Helvetica Neue Medium"/>
                  <a:cs typeface="Helvetica Neue Medium"/>
                </a:rPr>
                <a:t>PR/GR</a:t>
              </a:r>
              <a:endParaRPr lang="ru-RU" sz="1400" kern="1200" dirty="0">
                <a:solidFill>
                  <a:srgbClr val="FFFFFF"/>
                </a:solidFill>
                <a:latin typeface="DINPro-Medium" panose="02000503030000020004" pitchFamily="50" charset="0"/>
                <a:ea typeface="Helvetica Neue Medium"/>
                <a:cs typeface="Helvetica Neue Medium"/>
              </a:endParaRPr>
            </a:p>
          </p:txBody>
        </p:sp>
      </p:grpSp>
      <p:sp>
        <p:nvSpPr>
          <p:cNvPr id="52" name="Стрелка: шеврон 51">
            <a:extLst>
              <a:ext uri="{FF2B5EF4-FFF2-40B4-BE49-F238E27FC236}">
                <a16:creationId xmlns:a16="http://schemas.microsoft.com/office/drawing/2014/main" id="{58D42E31-BC7E-4577-85B0-D7708538A831}"/>
              </a:ext>
            </a:extLst>
          </p:cNvPr>
          <p:cNvSpPr/>
          <p:nvPr/>
        </p:nvSpPr>
        <p:spPr>
          <a:xfrm>
            <a:off x="1652547" y="4030962"/>
            <a:ext cx="2257308" cy="1465746"/>
          </a:xfrm>
          <a:prstGeom prst="chevron">
            <a:avLst/>
          </a:prstGeom>
          <a:solidFill>
            <a:srgbClr val="FFFFFF">
              <a:lumMod val="65000"/>
            </a:srgbClr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53" name="Стрелка: шеврон 4">
            <a:extLst>
              <a:ext uri="{FF2B5EF4-FFF2-40B4-BE49-F238E27FC236}">
                <a16:creationId xmlns:a16="http://schemas.microsoft.com/office/drawing/2014/main" id="{8BEC1AE7-A590-4BF1-8F0A-4958D119EEB6}"/>
              </a:ext>
            </a:extLst>
          </p:cNvPr>
          <p:cNvSpPr txBox="1"/>
          <p:nvPr/>
        </p:nvSpPr>
        <p:spPr>
          <a:xfrm>
            <a:off x="2232102" y="4074358"/>
            <a:ext cx="1606002" cy="145051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32004" rIns="32004" bIns="32004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400" kern="1200" dirty="0">
                <a:solidFill>
                  <a:srgbClr val="FFFFFF"/>
                </a:solidFill>
                <a:latin typeface="DINPro-Medium" panose="02000503030000020004" pitchFamily="50" charset="0"/>
                <a:ea typeface="Helvetica Neue Medium"/>
                <a:cs typeface="Helvetica Neue Medium"/>
              </a:rPr>
              <a:t>НОРМАТИВНО-ТЕХНИЧЕСКАЯ БАЗА</a:t>
            </a:r>
          </a:p>
        </p:txBody>
      </p:sp>
      <p:sp>
        <p:nvSpPr>
          <p:cNvPr id="54" name="Стрелка: шеврон 53">
            <a:extLst>
              <a:ext uri="{FF2B5EF4-FFF2-40B4-BE49-F238E27FC236}">
                <a16:creationId xmlns:a16="http://schemas.microsoft.com/office/drawing/2014/main" id="{1FB05294-7DB0-496B-8096-C39C9005B1A1}"/>
              </a:ext>
            </a:extLst>
          </p:cNvPr>
          <p:cNvSpPr/>
          <p:nvPr/>
        </p:nvSpPr>
        <p:spPr>
          <a:xfrm>
            <a:off x="4461554" y="4030962"/>
            <a:ext cx="2659145" cy="1464052"/>
          </a:xfrm>
          <a:prstGeom prst="chevron">
            <a:avLst/>
          </a:prstGeom>
          <a:solidFill>
            <a:srgbClr val="FFFFFF">
              <a:lumMod val="65000"/>
            </a:srgbClr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55" name="Стрелка: шеврон 4">
            <a:extLst>
              <a:ext uri="{FF2B5EF4-FFF2-40B4-BE49-F238E27FC236}">
                <a16:creationId xmlns:a16="http://schemas.microsoft.com/office/drawing/2014/main" id="{1961516D-90B4-4857-9F31-7C2A1E5E19D4}"/>
              </a:ext>
            </a:extLst>
          </p:cNvPr>
          <p:cNvSpPr txBox="1"/>
          <p:nvPr/>
        </p:nvSpPr>
        <p:spPr>
          <a:xfrm>
            <a:off x="5062240" y="4022433"/>
            <a:ext cx="2035205" cy="145923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32004" rIns="32004" bIns="32004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400" kern="1200" dirty="0">
                <a:solidFill>
                  <a:srgbClr val="FFFFFF"/>
                </a:solidFill>
                <a:latin typeface="DINPro-Medium" panose="02000503030000020004" pitchFamily="50" charset="0"/>
                <a:ea typeface="Helvetica Neue Medium"/>
                <a:cs typeface="Helvetica Neue Medium"/>
              </a:rPr>
              <a:t>ПРОЕКТИРОВАНИЕ</a:t>
            </a:r>
          </a:p>
        </p:txBody>
      </p:sp>
      <p:sp>
        <p:nvSpPr>
          <p:cNvPr id="57" name="Стрелка: шеврон 56">
            <a:extLst>
              <a:ext uri="{FF2B5EF4-FFF2-40B4-BE49-F238E27FC236}">
                <a16:creationId xmlns:a16="http://schemas.microsoft.com/office/drawing/2014/main" id="{70A3CBC5-A6B8-4C96-864C-5BB78CFE263A}"/>
              </a:ext>
            </a:extLst>
          </p:cNvPr>
          <p:cNvSpPr/>
          <p:nvPr/>
        </p:nvSpPr>
        <p:spPr>
          <a:xfrm>
            <a:off x="6395675" y="4016048"/>
            <a:ext cx="1854155" cy="1470247"/>
          </a:xfrm>
          <a:prstGeom prst="chevron">
            <a:avLst/>
          </a:prstGeom>
          <a:solidFill>
            <a:srgbClr val="FFFFFF">
              <a:lumMod val="65000"/>
            </a:srgbClr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58" name="Стрелка: шеврон 4">
            <a:extLst>
              <a:ext uri="{FF2B5EF4-FFF2-40B4-BE49-F238E27FC236}">
                <a16:creationId xmlns:a16="http://schemas.microsoft.com/office/drawing/2014/main" id="{6EA9E56D-EED0-47C0-ACF8-27349836A768}"/>
              </a:ext>
            </a:extLst>
          </p:cNvPr>
          <p:cNvSpPr txBox="1"/>
          <p:nvPr/>
        </p:nvSpPr>
        <p:spPr>
          <a:xfrm>
            <a:off x="6985064" y="4035782"/>
            <a:ext cx="1167769" cy="145051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32004" rIns="32004" bIns="32004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400" kern="1200" dirty="0">
                <a:solidFill>
                  <a:srgbClr val="FFFFFF"/>
                </a:solidFill>
                <a:latin typeface="DINPro-Medium" panose="02000503030000020004" pitchFamily="50" charset="0"/>
                <a:ea typeface="Helvetica Neue Medium"/>
                <a:cs typeface="Helvetica Neue Medium"/>
              </a:rPr>
              <a:t>ЗМК</a:t>
            </a:r>
          </a:p>
        </p:txBody>
      </p:sp>
      <p:sp>
        <p:nvSpPr>
          <p:cNvPr id="59" name="Стрелка: шеврон 58">
            <a:extLst>
              <a:ext uri="{FF2B5EF4-FFF2-40B4-BE49-F238E27FC236}">
                <a16:creationId xmlns:a16="http://schemas.microsoft.com/office/drawing/2014/main" id="{3EBC9D56-02CD-4056-B982-E2CD67F33DBE}"/>
              </a:ext>
            </a:extLst>
          </p:cNvPr>
          <p:cNvSpPr/>
          <p:nvPr/>
        </p:nvSpPr>
        <p:spPr>
          <a:xfrm>
            <a:off x="7518400" y="4007329"/>
            <a:ext cx="2486058" cy="1473071"/>
          </a:xfrm>
          <a:prstGeom prst="chevron">
            <a:avLst/>
          </a:prstGeom>
          <a:solidFill>
            <a:srgbClr val="FFFFFF">
              <a:lumMod val="65000"/>
            </a:srgbClr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60" name="Стрелка: шеврон 4">
            <a:extLst>
              <a:ext uri="{FF2B5EF4-FFF2-40B4-BE49-F238E27FC236}">
                <a16:creationId xmlns:a16="http://schemas.microsoft.com/office/drawing/2014/main" id="{2B169E50-CE90-461B-A907-028F9760D341}"/>
              </a:ext>
            </a:extLst>
          </p:cNvPr>
          <p:cNvSpPr txBox="1"/>
          <p:nvPr/>
        </p:nvSpPr>
        <p:spPr>
          <a:xfrm>
            <a:off x="8152833" y="4029886"/>
            <a:ext cx="1679280" cy="145051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32004" rIns="32004" bIns="32004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400" kern="1200" dirty="0">
                <a:solidFill>
                  <a:srgbClr val="FFFFFF"/>
                </a:solidFill>
                <a:latin typeface="DINPro-Medium" panose="02000503030000020004" pitchFamily="50" charset="0"/>
                <a:ea typeface="Helvetica Neue Medium"/>
                <a:cs typeface="Helvetica Neue Medium"/>
              </a:rPr>
              <a:t>СТРОИТЕЛЬСТВО/ МОНТАЖ</a:t>
            </a:r>
          </a:p>
        </p:txBody>
      </p:sp>
      <p:sp>
        <p:nvSpPr>
          <p:cNvPr id="61" name="Стрелка: шеврон 60">
            <a:extLst>
              <a:ext uri="{FF2B5EF4-FFF2-40B4-BE49-F238E27FC236}">
                <a16:creationId xmlns:a16="http://schemas.microsoft.com/office/drawing/2014/main" id="{E1D4CBC2-8B0F-4F60-AEAE-D3FD4D927DFF}"/>
              </a:ext>
            </a:extLst>
          </p:cNvPr>
          <p:cNvSpPr/>
          <p:nvPr/>
        </p:nvSpPr>
        <p:spPr>
          <a:xfrm>
            <a:off x="9225667" y="4010279"/>
            <a:ext cx="2257308" cy="1473071"/>
          </a:xfrm>
          <a:prstGeom prst="chevron">
            <a:avLst/>
          </a:prstGeom>
          <a:solidFill>
            <a:srgbClr val="FFFFFF">
              <a:lumMod val="65000"/>
            </a:srgbClr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62" name="Стрелка: шеврон 4">
            <a:extLst>
              <a:ext uri="{FF2B5EF4-FFF2-40B4-BE49-F238E27FC236}">
                <a16:creationId xmlns:a16="http://schemas.microsoft.com/office/drawing/2014/main" id="{005FDD39-F66B-4907-9474-4812934C1422}"/>
              </a:ext>
            </a:extLst>
          </p:cNvPr>
          <p:cNvSpPr txBox="1"/>
          <p:nvPr/>
        </p:nvSpPr>
        <p:spPr>
          <a:xfrm>
            <a:off x="9746293" y="4029886"/>
            <a:ext cx="1571783" cy="145051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32004" rIns="32004" bIns="32004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400" kern="1200" dirty="0">
                <a:solidFill>
                  <a:srgbClr val="FFFFFF"/>
                </a:solidFill>
                <a:latin typeface="DINPro-Medium" panose="02000503030000020004" pitchFamily="50" charset="0"/>
                <a:ea typeface="Helvetica Neue Medium"/>
                <a:cs typeface="Helvetica Neue Medium"/>
              </a:rPr>
              <a:t>ФИНАНСЫ          (ТВС)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50B204-C03E-4F97-9C4B-36983441A8A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11"/>
          <a:stretch/>
        </p:blipFill>
        <p:spPr>
          <a:xfrm>
            <a:off x="2142549" y="5502203"/>
            <a:ext cx="4359851" cy="856208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C3D71F81-EC4D-4FF2-9113-6A96D01B214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" t="52827"/>
          <a:stretch/>
        </p:blipFill>
        <p:spPr>
          <a:xfrm>
            <a:off x="6463324" y="5555869"/>
            <a:ext cx="4287548" cy="807978"/>
          </a:xfrm>
          <a:prstGeom prst="rect">
            <a:avLst/>
          </a:prstGeom>
        </p:spPr>
      </p:pic>
      <p:sp>
        <p:nvSpPr>
          <p:cNvPr id="31" name="Овал 30">
            <a:extLst>
              <a:ext uri="{FF2B5EF4-FFF2-40B4-BE49-F238E27FC236}">
                <a16:creationId xmlns:a16="http://schemas.microsoft.com/office/drawing/2014/main" id="{45A6F795-4279-4E4F-B803-0E06906EF3D4}"/>
              </a:ext>
            </a:extLst>
          </p:cNvPr>
          <p:cNvSpPr/>
          <p:nvPr/>
        </p:nvSpPr>
        <p:spPr>
          <a:xfrm>
            <a:off x="11486852" y="4079609"/>
            <a:ext cx="1440000" cy="1440000"/>
          </a:xfrm>
          <a:prstGeom prst="ellipse">
            <a:avLst/>
          </a:prstGeom>
          <a:solidFill>
            <a:srgbClr val="BE145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endParaRPr lang="ru-RU" sz="2000" b="0" dirty="0">
              <a:solidFill>
                <a:srgbClr val="BE145A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74B9286-9039-4072-AB10-9422B1DB6FE5}"/>
              </a:ext>
            </a:extLst>
          </p:cNvPr>
          <p:cNvSpPr/>
          <p:nvPr/>
        </p:nvSpPr>
        <p:spPr>
          <a:xfrm>
            <a:off x="11297509" y="4512898"/>
            <a:ext cx="1992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94913" indent="9525" defTabSz="487695" hangingPunct="1">
              <a:spcBef>
                <a:spcPts val="225"/>
              </a:spcBef>
              <a:buClr>
                <a:srgbClr val="000000"/>
              </a:buClr>
            </a:pPr>
            <a:r>
              <a:rPr lang="ru-RU" sz="2300" b="0" spc="-100" dirty="0">
                <a:solidFill>
                  <a:schemeClr val="bg1"/>
                </a:solidFill>
                <a:latin typeface="DINPro-Medium" panose="02000503030000020004" pitchFamily="50" charset="0"/>
                <a:ea typeface="DINPro-Regular"/>
                <a:cs typeface="DINPro-Regular"/>
                <a:sym typeface="DINPro-Regular"/>
              </a:rPr>
              <a:t>ЗАКАЗЧИК</a:t>
            </a:r>
          </a:p>
        </p:txBody>
      </p:sp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id="{140B21F6-C622-4CC9-8029-460348807774}"/>
              </a:ext>
            </a:extLst>
          </p:cNvPr>
          <p:cNvSpPr/>
          <p:nvPr/>
        </p:nvSpPr>
        <p:spPr>
          <a:xfrm>
            <a:off x="1994015" y="3188894"/>
            <a:ext cx="9576000" cy="360000"/>
          </a:xfrm>
          <a:prstGeom prst="rightArrow">
            <a:avLst>
              <a:gd name="adj1" fmla="val 50000"/>
              <a:gd name="adj2" fmla="val 233531"/>
            </a:avLst>
          </a:prstGeom>
          <a:solidFill>
            <a:srgbClr val="BE145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B85B95C2-F5E3-45A3-9CD2-C7FBD64007B2}"/>
              </a:ext>
            </a:extLst>
          </p:cNvPr>
          <p:cNvSpPr/>
          <p:nvPr/>
        </p:nvSpPr>
        <p:spPr>
          <a:xfrm>
            <a:off x="2039288" y="2889008"/>
            <a:ext cx="95307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94913" indent="9525" algn="l" defTabSz="487695" hangingPunct="1">
              <a:spcBef>
                <a:spcPts val="225"/>
              </a:spcBef>
              <a:buClr>
                <a:srgbClr val="000000"/>
              </a:buClr>
            </a:pPr>
            <a:r>
              <a:rPr lang="ru-RU" sz="1800" b="0" dirty="0">
                <a:solidFill>
                  <a:schemeClr val="tx1"/>
                </a:solidFill>
                <a:latin typeface="DINPro-Regular"/>
                <a:sym typeface="DINPro-Regular"/>
              </a:rPr>
              <a:t>Выстраивание «цепочки» от производителя металлопроката до конечного Заказчика</a:t>
            </a:r>
            <a:endParaRPr lang="en-US" sz="1800" b="0" dirty="0">
              <a:solidFill>
                <a:schemeClr val="tx1"/>
              </a:solidFill>
              <a:latin typeface="DINPro-Regular"/>
              <a:sym typeface="DINPro-Regular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850FB601-7BE2-496C-89CC-23956575C544}"/>
              </a:ext>
            </a:extLst>
          </p:cNvPr>
          <p:cNvSpPr/>
          <p:nvPr/>
        </p:nvSpPr>
        <p:spPr>
          <a:xfrm>
            <a:off x="1952248" y="6613857"/>
            <a:ext cx="95307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94913" indent="9525" defTabSz="487695" hangingPunct="1">
              <a:spcBef>
                <a:spcPts val="225"/>
              </a:spcBef>
              <a:buClr>
                <a:srgbClr val="000000"/>
              </a:buClr>
            </a:pPr>
            <a:r>
              <a:rPr lang="ru-RU" sz="1800" b="0" dirty="0">
                <a:solidFill>
                  <a:schemeClr val="tx1"/>
                </a:solidFill>
                <a:latin typeface="DINPro-Regular"/>
                <a:sym typeface="DINPro-Regular"/>
              </a:rPr>
              <a:t>Транслирование потребностей Заказчика всем «звеньям цепочки»</a:t>
            </a:r>
            <a:endParaRPr lang="en-US" sz="1800" b="0" dirty="0">
              <a:solidFill>
                <a:schemeClr val="tx1"/>
              </a:solidFill>
              <a:latin typeface="DINPro-Regular"/>
              <a:sym typeface="DINPro-Regular"/>
            </a:endParaRPr>
          </a:p>
        </p:txBody>
      </p:sp>
      <p:sp>
        <p:nvSpPr>
          <p:cNvPr id="35" name="Стрелка: вправо 34">
            <a:extLst>
              <a:ext uri="{FF2B5EF4-FFF2-40B4-BE49-F238E27FC236}">
                <a16:creationId xmlns:a16="http://schemas.microsoft.com/office/drawing/2014/main" id="{6F85FAEE-D89C-4AAF-A6AE-18463E3A14B3}"/>
              </a:ext>
            </a:extLst>
          </p:cNvPr>
          <p:cNvSpPr/>
          <p:nvPr/>
        </p:nvSpPr>
        <p:spPr>
          <a:xfrm rot="10800000">
            <a:off x="1854200" y="6922724"/>
            <a:ext cx="9576000" cy="360000"/>
          </a:xfrm>
          <a:prstGeom prst="rightArrow">
            <a:avLst>
              <a:gd name="adj1" fmla="val 50000"/>
              <a:gd name="adj2" fmla="val 233531"/>
            </a:avLst>
          </a:prstGeom>
          <a:solidFill>
            <a:srgbClr val="BE145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79589298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Номер слайда"/>
          <p:cNvSpPr txBox="1">
            <a:spLocks noGrp="1"/>
          </p:cNvSpPr>
          <p:nvPr>
            <p:ph type="sldNum" sz="quarter" idx="4294967295"/>
          </p:nvPr>
        </p:nvSpPr>
        <p:spPr>
          <a:xfrm>
            <a:off x="769916" y="8889999"/>
            <a:ext cx="180595" cy="230125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>
            <a:lvl1pPr>
              <a:defRPr sz="1000"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fld id="{86CB4B4D-7CA3-9044-876B-883B54F8677D}" type="slidenum">
              <a:rPr/>
              <a:pPr/>
              <a:t>5</a:t>
            </a:fld>
            <a:endParaRPr dirty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A086C97-E294-44E8-B562-5F99F9512902}"/>
              </a:ext>
            </a:extLst>
          </p:cNvPr>
          <p:cNvSpPr/>
          <p:nvPr/>
        </p:nvSpPr>
        <p:spPr>
          <a:xfrm>
            <a:off x="669752" y="2181140"/>
            <a:ext cx="5688000" cy="36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l" hangingPunct="1"/>
            <a:r>
              <a:rPr lang="ru-RU" sz="2000" b="0" dirty="0">
                <a:solidFill>
                  <a:srgbClr val="BE145A"/>
                </a:solidFill>
                <a:latin typeface="DINPro-Regular"/>
                <a:sym typeface="Calibri"/>
              </a:rPr>
              <a:t>ИНЖЕНЕРНЫЙ ЦЕНТР</a:t>
            </a:r>
            <a:r>
              <a:rPr lang="en-US" sz="2000" b="0" dirty="0">
                <a:solidFill>
                  <a:srgbClr val="BE145A"/>
                </a:solidFill>
                <a:latin typeface="DINPro-Regular"/>
                <a:sym typeface="Calibri"/>
              </a:rPr>
              <a:t> </a:t>
            </a:r>
            <a:endParaRPr lang="ru-RU" sz="2000" b="0" dirty="0">
              <a:solidFill>
                <a:srgbClr val="BE145A"/>
              </a:solidFill>
              <a:latin typeface="DINPro-Regular"/>
              <a:sym typeface="Calibri"/>
            </a:endParaRPr>
          </a:p>
          <a:p>
            <a:pPr defTabSz="487695" fontAlgn="base" hangingPunct="1">
              <a:buClr>
                <a:srgbClr val="000000"/>
              </a:buClr>
            </a:pPr>
            <a:endParaRPr lang="en-US" sz="1800" b="0" cap="all" dirty="0">
              <a:solidFill>
                <a:sysClr val="windowText" lastClr="000000"/>
              </a:solidFill>
              <a:latin typeface="DINPro-Bold" panose="02000503030000020004" pitchFamily="50" charset="0"/>
              <a:cs typeface="Calibri"/>
              <a:sym typeface="Calibri"/>
            </a:endParaRP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Концептуальное проектирование</a:t>
            </a: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Консультация по техническим вопросам</a:t>
            </a:r>
            <a:endParaRPr lang="en-US" sz="2000" b="0" dirty="0">
              <a:solidFill>
                <a:schemeClr val="tx1"/>
              </a:solidFill>
              <a:latin typeface="DINPro-Regular"/>
              <a:sym typeface="Calibri"/>
            </a:endParaRP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База готовых проектов</a:t>
            </a: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Типовые решения</a:t>
            </a:r>
            <a:endParaRPr lang="en-US" sz="2000" b="0" dirty="0">
              <a:solidFill>
                <a:schemeClr val="tx1"/>
              </a:solidFill>
              <a:latin typeface="DINPro-Regular"/>
              <a:sym typeface="Calibri"/>
            </a:endParaRP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Каталог производителей металлоконструкций</a:t>
            </a:r>
            <a:endParaRPr lang="en-US" sz="2000" b="0" dirty="0">
              <a:solidFill>
                <a:schemeClr val="tx1"/>
              </a:solidFill>
              <a:latin typeface="DINPro-Regular"/>
              <a:sym typeface="Calibri"/>
            </a:endParaRPr>
          </a:p>
          <a:p>
            <a:pPr algn="l" hangingPunct="1">
              <a:spcBef>
                <a:spcPts val="600"/>
              </a:spcBef>
            </a:pPr>
            <a:r>
              <a:rPr lang="en-US" sz="2000" b="0" dirty="0">
                <a:solidFill>
                  <a:srgbClr val="BE145A"/>
                </a:solidFill>
                <a:latin typeface="DINPro-Regular"/>
                <a:sym typeface="Calibri"/>
              </a:rPr>
              <a:t>NEW: </a:t>
            </a:r>
            <a:r>
              <a:rPr lang="ru-RU" sz="2000" b="0" dirty="0">
                <a:solidFill>
                  <a:srgbClr val="BE145A"/>
                </a:solidFill>
                <a:latin typeface="DINPro-Regular"/>
                <a:sym typeface="Calibri"/>
              </a:rPr>
              <a:t>Стандарт качества АРСС</a:t>
            </a:r>
            <a:endParaRPr lang="en-US" sz="2000" b="0" dirty="0">
              <a:solidFill>
                <a:srgbClr val="BE145A"/>
              </a:solidFill>
              <a:latin typeface="DINPro-Regular"/>
              <a:sym typeface="Calibri"/>
            </a:endParaRPr>
          </a:p>
          <a:p>
            <a:pPr marL="304810" indent="-304810" algn="l" defTabSz="487695" fontAlgn="base" hangingPunct="1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1800" b="0" dirty="0">
              <a:solidFill>
                <a:sysClr val="windowText" lastClr="000000"/>
              </a:solidFill>
              <a:latin typeface="DINPro-Bold" panose="02000503030000020004" pitchFamily="50" charset="0"/>
              <a:cs typeface="Calibri"/>
              <a:sym typeface="Calibri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3F4597D2-C694-4782-AC10-A6F158E3928C}"/>
              </a:ext>
            </a:extLst>
          </p:cNvPr>
          <p:cNvSpPr/>
          <p:nvPr/>
        </p:nvSpPr>
        <p:spPr>
          <a:xfrm>
            <a:off x="6645137" y="2181139"/>
            <a:ext cx="5688000" cy="3600000"/>
          </a:xfrm>
          <a:prstGeom prst="rect">
            <a:avLst/>
          </a:prstGeom>
          <a:solidFill>
            <a:srgbClr val="E3EDFD"/>
          </a:solidFill>
        </p:spPr>
        <p:txBody>
          <a:bodyPr wrap="square">
            <a:spAutoFit/>
          </a:bodyPr>
          <a:lstStyle/>
          <a:p>
            <a:pPr algn="l" hangingPunct="1"/>
            <a:r>
              <a:rPr lang="ru-RU" sz="2000" b="0" dirty="0">
                <a:solidFill>
                  <a:srgbClr val="BE145A"/>
                </a:solidFill>
                <a:latin typeface="DINPro-Regular"/>
                <a:sym typeface="Calibri"/>
              </a:rPr>
              <a:t>НОРМАТИВНО-ТЕХНИЧЕСКИЙ ЦЕНТР</a:t>
            </a:r>
          </a:p>
          <a:p>
            <a:pPr defTabSz="487695" fontAlgn="base" hangingPunct="1">
              <a:buClr>
                <a:srgbClr val="000000"/>
              </a:buClr>
            </a:pPr>
            <a:endParaRPr lang="en-US" sz="1800" cap="all" dirty="0">
              <a:solidFill>
                <a:srgbClr val="C60054"/>
              </a:solidFill>
              <a:latin typeface="DINPro-Bold" panose="02000503030000020004" pitchFamily="50" charset="0"/>
              <a:cs typeface="Calibri"/>
              <a:sym typeface="Calibri"/>
            </a:endParaRP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Участие в разработке документов и пособий по проектированию</a:t>
            </a:r>
            <a:endParaRPr lang="en-US" sz="2000" b="0" dirty="0">
              <a:solidFill>
                <a:schemeClr val="tx1"/>
              </a:solidFill>
              <a:latin typeface="DINPro-Regular"/>
              <a:sym typeface="Calibri"/>
            </a:endParaRP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Лоббирование изменений нормативных документов в интересах участников АРСС</a:t>
            </a:r>
          </a:p>
          <a:p>
            <a:pPr algn="l" hangingPunct="1">
              <a:spcBef>
                <a:spcPts val="600"/>
              </a:spcBef>
            </a:pPr>
            <a:r>
              <a:rPr lang="en-US" sz="2000" b="0" dirty="0">
                <a:solidFill>
                  <a:srgbClr val="BE145A"/>
                </a:solidFill>
                <a:latin typeface="DINPro-Regular"/>
                <a:sym typeface="Calibri"/>
              </a:rPr>
              <a:t>NEW: </a:t>
            </a:r>
            <a:r>
              <a:rPr lang="ru-RU" sz="2000" b="0" dirty="0">
                <a:solidFill>
                  <a:srgbClr val="BE145A"/>
                </a:solidFill>
                <a:latin typeface="DINPro-Regular"/>
                <a:sym typeface="Calibri"/>
              </a:rPr>
              <a:t>Представительства в профильных министерствах и ведомствах</a:t>
            </a:r>
            <a:endParaRPr lang="en-US" sz="2000" b="0" dirty="0">
              <a:solidFill>
                <a:srgbClr val="BE145A"/>
              </a:solidFill>
              <a:latin typeface="DINPro-Regular"/>
              <a:sym typeface="Calibri"/>
            </a:endParaRPr>
          </a:p>
          <a:p>
            <a:pPr algn="l" defTabSz="487695" fontAlgn="base" hangingPunct="1">
              <a:spcBef>
                <a:spcPts val="1200"/>
              </a:spcBef>
              <a:buClr>
                <a:srgbClr val="000000"/>
              </a:buClr>
            </a:pPr>
            <a:endParaRPr lang="en-US" sz="1800" b="0" dirty="0">
              <a:solidFill>
                <a:sysClr val="windowText" lastClr="000000"/>
              </a:solidFill>
              <a:latin typeface="DINPro-Bold" panose="02000503030000020004" pitchFamily="50" charset="0"/>
              <a:cs typeface="Calibri"/>
              <a:sym typeface="Calibri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DD810CF-992F-47C1-BD8A-7FA87B575353}"/>
              </a:ext>
            </a:extLst>
          </p:cNvPr>
          <p:cNvSpPr/>
          <p:nvPr/>
        </p:nvSpPr>
        <p:spPr>
          <a:xfrm>
            <a:off x="6645137" y="5956918"/>
            <a:ext cx="5688000" cy="360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 hangingPunct="1"/>
            <a:r>
              <a:rPr lang="en-US" sz="2000" b="0" dirty="0">
                <a:solidFill>
                  <a:srgbClr val="BE145A"/>
                </a:solidFill>
                <a:latin typeface="DINPro-Regular"/>
                <a:sym typeface="Calibri"/>
              </a:rPr>
              <a:t>PR&amp;</a:t>
            </a:r>
            <a:r>
              <a:rPr lang="ru-RU" sz="2000" b="0" dirty="0">
                <a:solidFill>
                  <a:srgbClr val="BE145A"/>
                </a:solidFill>
                <a:latin typeface="DINPro-Regular"/>
                <a:sym typeface="Calibri"/>
              </a:rPr>
              <a:t>МЕДИАЦЕНТР</a:t>
            </a:r>
          </a:p>
          <a:p>
            <a:pPr defTabSz="487695" fontAlgn="base" hangingPunct="1">
              <a:buClr>
                <a:srgbClr val="000000"/>
              </a:buClr>
            </a:pPr>
            <a:endParaRPr lang="en-US" sz="1800" cap="all" dirty="0">
              <a:solidFill>
                <a:sysClr val="windowText" lastClr="000000"/>
              </a:solidFill>
              <a:latin typeface="DINPro-Bold" panose="02000503030000020004" pitchFamily="50" charset="0"/>
              <a:cs typeface="Calibri"/>
              <a:sym typeface="Calibri"/>
            </a:endParaRP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Популяризация технологии стального строительства</a:t>
            </a:r>
            <a:endParaRPr lang="en-US" sz="2000" b="0" dirty="0">
              <a:solidFill>
                <a:schemeClr val="tx1"/>
              </a:solidFill>
              <a:latin typeface="DINPro-Regular"/>
              <a:sym typeface="Calibri"/>
            </a:endParaRP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Научно-технические конференции, выставки и мероприятиях для СМИ</a:t>
            </a:r>
            <a:endParaRPr lang="en-US" sz="2000" b="0" dirty="0">
              <a:solidFill>
                <a:schemeClr val="tx1"/>
              </a:solidFill>
              <a:latin typeface="DINPro-Regular"/>
              <a:sym typeface="Calibri"/>
            </a:endParaRPr>
          </a:p>
          <a:p>
            <a:pPr algn="l" hangingPunct="1">
              <a:spcBef>
                <a:spcPts val="600"/>
              </a:spcBef>
            </a:pPr>
            <a:r>
              <a:rPr lang="en-US" sz="2000" b="0" dirty="0">
                <a:solidFill>
                  <a:srgbClr val="BE145A"/>
                </a:solidFill>
                <a:latin typeface="DINPro-Regular"/>
                <a:sym typeface="Calibri"/>
              </a:rPr>
              <a:t>NEW</a:t>
            </a:r>
            <a:r>
              <a:rPr lang="ru-RU" sz="2000" b="0" dirty="0">
                <a:solidFill>
                  <a:srgbClr val="BE145A"/>
                </a:solidFill>
                <a:latin typeface="DINPro-Regular"/>
                <a:sym typeface="Calibri"/>
              </a:rPr>
              <a:t>: программы </a:t>
            </a:r>
            <a:r>
              <a:rPr lang="en-US" sz="2000" b="0" dirty="0">
                <a:solidFill>
                  <a:srgbClr val="BE145A"/>
                </a:solidFill>
                <a:latin typeface="DINPro-Regular"/>
                <a:sym typeface="Calibri"/>
              </a:rPr>
              <a:t>PR/GR</a:t>
            </a:r>
            <a:r>
              <a:rPr lang="ru-RU" sz="2000" b="0" dirty="0">
                <a:solidFill>
                  <a:srgbClr val="BE145A"/>
                </a:solidFill>
                <a:latin typeface="DINPro-Regular"/>
                <a:sym typeface="Calibri"/>
              </a:rPr>
              <a:t> для участников АРСС</a:t>
            </a:r>
            <a:endParaRPr lang="en-US" sz="2000" b="0" dirty="0">
              <a:solidFill>
                <a:srgbClr val="BE145A"/>
              </a:solidFill>
              <a:latin typeface="DINPro-Regular"/>
              <a:sym typeface="Calibri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53B4736A-B38B-4BF1-B354-695454F8EF9B}"/>
              </a:ext>
            </a:extLst>
          </p:cNvPr>
          <p:cNvSpPr/>
          <p:nvPr/>
        </p:nvSpPr>
        <p:spPr>
          <a:xfrm>
            <a:off x="669753" y="5956920"/>
            <a:ext cx="5688000" cy="360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 hangingPunct="1"/>
            <a:r>
              <a:rPr lang="ru-RU" sz="2000" b="0" dirty="0">
                <a:solidFill>
                  <a:srgbClr val="BE145A"/>
                </a:solidFill>
                <a:latin typeface="DINPro-Regular"/>
                <a:sym typeface="Calibri"/>
              </a:rPr>
              <a:t>ОБРАЗОВАТЕЛЬНЫЙ ЦЕНТР</a:t>
            </a:r>
          </a:p>
          <a:p>
            <a:pPr defTabSz="487695" fontAlgn="base" hangingPunct="1">
              <a:buClr>
                <a:srgbClr val="000000"/>
              </a:buClr>
            </a:pPr>
            <a:endParaRPr lang="en-US" sz="1800" cap="all" dirty="0">
              <a:solidFill>
                <a:srgbClr val="C60054"/>
              </a:solidFill>
              <a:latin typeface="DINPro-Bold" panose="02000503030000020004" pitchFamily="50" charset="0"/>
              <a:cs typeface="Calibri"/>
              <a:sym typeface="Calibri"/>
            </a:endParaRP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Семинары, вебинары, мастер-классы для проектировщиков и архитекторов</a:t>
            </a: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Книги и пособия по проектированию в строительстве</a:t>
            </a:r>
            <a:endParaRPr lang="en-US" sz="2000" b="0" dirty="0">
              <a:solidFill>
                <a:schemeClr val="tx1"/>
              </a:solidFill>
              <a:latin typeface="DINPro-Regular"/>
              <a:sym typeface="Calibri"/>
            </a:endParaRPr>
          </a:p>
          <a:p>
            <a:pPr algn="l" hangingPunct="1">
              <a:spcBef>
                <a:spcPts val="600"/>
              </a:spcBef>
            </a:pPr>
            <a:r>
              <a:rPr lang="ru-RU" sz="2000" b="0" dirty="0">
                <a:solidFill>
                  <a:schemeClr val="tx1"/>
                </a:solidFill>
                <a:latin typeface="DINPro-Regular"/>
                <a:sym typeface="Calibri"/>
              </a:rPr>
              <a:t>Работа со студентами: Ежегодный конкурс </a:t>
            </a:r>
            <a:r>
              <a:rPr lang="en-US" sz="2000" b="0" dirty="0">
                <a:solidFill>
                  <a:schemeClr val="tx1"/>
                </a:solidFill>
                <a:latin typeface="DINPro-Regular"/>
                <a:sym typeface="Calibri"/>
              </a:rPr>
              <a:t>“Steel2Real”</a:t>
            </a:r>
            <a:endParaRPr lang="ru-RU" sz="2000" b="0" dirty="0">
              <a:solidFill>
                <a:schemeClr val="tx1"/>
              </a:solidFill>
              <a:latin typeface="DINPro-Regular"/>
              <a:sym typeface="Calibri"/>
            </a:endParaRPr>
          </a:p>
          <a:p>
            <a:pPr algn="l" defTabSz="487695" fontAlgn="base" hangingPunct="1">
              <a:spcBef>
                <a:spcPts val="1200"/>
              </a:spcBef>
              <a:buClr>
                <a:srgbClr val="000000"/>
              </a:buClr>
            </a:pPr>
            <a:endParaRPr lang="ru-RU" sz="1800" b="0" dirty="0">
              <a:solidFill>
                <a:sysClr val="windowText" lastClr="000000"/>
              </a:solidFill>
              <a:latin typeface="DINPro-Bold" panose="02000503030000020004" pitchFamily="50" charset="0"/>
              <a:cs typeface="Calibri"/>
              <a:sym typeface="Calibri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AB2359-2985-4E65-B6E4-D36003C913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129" y="4819958"/>
            <a:ext cx="1151173" cy="920938"/>
          </a:xfrm>
          <a:prstGeom prst="rect">
            <a:avLst/>
          </a:prstGeom>
        </p:spPr>
      </p:pic>
      <p:sp>
        <p:nvSpPr>
          <p:cNvPr id="40" name="Краткая информация об Ассоциации">
            <a:extLst>
              <a:ext uri="{FF2B5EF4-FFF2-40B4-BE49-F238E27FC236}">
                <a16:creationId xmlns:a16="http://schemas.microsoft.com/office/drawing/2014/main" id="{3B59BF6B-59B5-47DC-9E71-6161B60B5D79}"/>
              </a:ext>
            </a:extLst>
          </p:cNvPr>
          <p:cNvSpPr txBox="1"/>
          <p:nvPr/>
        </p:nvSpPr>
        <p:spPr>
          <a:xfrm>
            <a:off x="1854200" y="1276400"/>
            <a:ext cx="10124313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  <a:sym typeface="DINPro-Light"/>
              </a:defRPr>
            </a:lvl1pPr>
          </a:lstStyle>
          <a:p>
            <a:r>
              <a:rPr lang="ru-RU" dirty="0"/>
              <a:t>Направления деятельности АРСС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298668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id="{F64F8873-9B8A-4605-AABF-E89F26AC19F2}"/>
              </a:ext>
            </a:extLst>
          </p:cNvPr>
          <p:cNvSpPr txBox="1">
            <a:spLocks/>
          </p:cNvSpPr>
          <p:nvPr/>
        </p:nvSpPr>
        <p:spPr>
          <a:xfrm>
            <a:off x="769916" y="8889999"/>
            <a:ext cx="180595" cy="2301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DINPro-Regular"/>
                <a:ea typeface="DINPro-Regular"/>
                <a:cs typeface="DINPro-Regular"/>
                <a:sym typeface="DINPro-Regular"/>
              </a:defRPr>
            </a:lvl1pPr>
            <a:lvl2pPr marL="0" marR="0" indent="228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85F8934-EFB2-44D7-8F4A-4701B408FEAA}"/>
              </a:ext>
            </a:extLst>
          </p:cNvPr>
          <p:cNvSpPr/>
          <p:nvPr/>
        </p:nvSpPr>
        <p:spPr>
          <a:xfrm>
            <a:off x="769916" y="2788568"/>
            <a:ext cx="11997180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defRPr b="0"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rPr lang="ru-RU" sz="4400" b="0" dirty="0">
                <a:latin typeface="DINPro-Regular"/>
              </a:rPr>
              <a:t>СКОРОСТЬ</a:t>
            </a:r>
          </a:p>
          <a:p>
            <a:pPr algn="l">
              <a:spcBef>
                <a:spcPts val="1200"/>
              </a:spcBef>
              <a:defRPr b="0"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rPr lang="ru-RU" sz="4400" b="0" dirty="0">
                <a:latin typeface="DINPro-Regular"/>
              </a:rPr>
              <a:t>ЛЮБЫЕ АРХИТЕКТУРНЫЕ ФОРМЫ</a:t>
            </a:r>
          </a:p>
          <a:p>
            <a:pPr algn="l">
              <a:spcBef>
                <a:spcPts val="1200"/>
              </a:spcBef>
              <a:defRPr b="0"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rPr lang="ru-RU" sz="4400" b="0" dirty="0">
                <a:latin typeface="DINPro-Regular"/>
              </a:rPr>
              <a:t>ВСЕ КЛИМАТИЧЕСКИЕ ЗОНЫ</a:t>
            </a:r>
          </a:p>
          <a:p>
            <a:pPr algn="l">
              <a:spcBef>
                <a:spcPts val="1200"/>
              </a:spcBef>
              <a:defRPr b="0"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rPr lang="ru-RU" sz="4400" b="0" dirty="0">
                <a:latin typeface="DINPro-Regular"/>
              </a:rPr>
              <a:t>НОВОЕ КАЧЕСТВО СТРОИТЕЛЬСТВА</a:t>
            </a:r>
          </a:p>
          <a:p>
            <a:pPr algn="l" hangingPunct="1">
              <a:spcBef>
                <a:spcPts val="1200"/>
              </a:spcBef>
            </a:pPr>
            <a:r>
              <a:rPr lang="ru-RU" sz="4400" b="0" dirty="0">
                <a:solidFill>
                  <a:srgbClr val="BE145A"/>
                </a:solidFill>
                <a:latin typeface="DINPro-Regular"/>
              </a:rPr>
              <a:t>ЭКОЛОГИЧНОСТЬ </a:t>
            </a:r>
            <a:r>
              <a:rPr lang="en-US" sz="2800" b="0" dirty="0">
                <a:solidFill>
                  <a:srgbClr val="BE145A"/>
                </a:solidFill>
                <a:latin typeface="DINPro-Regular"/>
              </a:rPr>
              <a:t>LEED, BREAM</a:t>
            </a:r>
            <a:endParaRPr lang="ru-RU" sz="4400" b="0" dirty="0">
              <a:solidFill>
                <a:srgbClr val="BE145A"/>
              </a:solidFill>
              <a:latin typeface="DINPro-Regular"/>
            </a:endParaRPr>
          </a:p>
          <a:p>
            <a:pPr algn="l">
              <a:spcBef>
                <a:spcPts val="1200"/>
              </a:spcBef>
            </a:pPr>
            <a:endParaRPr lang="ru-RU" sz="8000" dirty="0">
              <a:solidFill>
                <a:srgbClr val="0070C0"/>
              </a:solidFill>
              <a:latin typeface="Arial Narrow" panose="020B0606020202030204" pitchFamily="34" charset="0"/>
            </a:endParaRPr>
          </a:p>
          <a:p>
            <a:pPr algn="l">
              <a:spcBef>
                <a:spcPts val="1200"/>
              </a:spcBef>
            </a:pPr>
            <a:endParaRPr lang="ru-RU" sz="8000" dirty="0">
              <a:solidFill>
                <a:srgbClr val="0070C0"/>
              </a:solidFill>
              <a:latin typeface="Arial Narrow" panose="020B0606020202030204" pitchFamily="34" charset="0"/>
            </a:endParaRPr>
          </a:p>
          <a:p>
            <a:pPr algn="l">
              <a:spcBef>
                <a:spcPts val="1200"/>
              </a:spcBef>
            </a:pPr>
            <a:endParaRPr lang="ru-RU" sz="5400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103EC9-F054-4F05-92DB-8E909B156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4808" y="6707854"/>
            <a:ext cx="2183205" cy="2179712"/>
          </a:xfrm>
          <a:prstGeom prst="rect">
            <a:avLst/>
          </a:prstGeom>
        </p:spPr>
      </p:pic>
      <p:sp>
        <p:nvSpPr>
          <p:cNvPr id="5" name="Краткая информация об Ассоциации">
            <a:extLst>
              <a:ext uri="{FF2B5EF4-FFF2-40B4-BE49-F238E27FC236}">
                <a16:creationId xmlns:a16="http://schemas.microsoft.com/office/drawing/2014/main" id="{32F2E45C-CA81-48E8-8364-EBC5BE722A3D}"/>
              </a:ext>
            </a:extLst>
          </p:cNvPr>
          <p:cNvSpPr txBox="1"/>
          <p:nvPr/>
        </p:nvSpPr>
        <p:spPr>
          <a:xfrm>
            <a:off x="1854200" y="1298660"/>
            <a:ext cx="11150600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  <a:sym typeface="DINPro-Light"/>
              </a:defRPr>
            </a:lvl1pPr>
          </a:lstStyle>
          <a:p>
            <a:r>
              <a:rPr lang="ru-RU" dirty="0"/>
              <a:t>Преимущества технологии стального строительства</a:t>
            </a:r>
          </a:p>
        </p:txBody>
      </p:sp>
    </p:spTree>
    <p:extLst>
      <p:ext uri="{BB962C8B-B14F-4D97-AF65-F5344CB8AC3E}">
        <p14:creationId xmlns:p14="http://schemas.microsoft.com/office/powerpoint/2010/main" val="324299365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раткая информация об Ассоциации">
            <a:extLst>
              <a:ext uri="{FF2B5EF4-FFF2-40B4-BE49-F238E27FC236}">
                <a16:creationId xmlns:a16="http://schemas.microsoft.com/office/drawing/2014/main" id="{53B9DD05-AB3B-4768-BA1E-BB5BDE5D92CB}"/>
              </a:ext>
            </a:extLst>
          </p:cNvPr>
          <p:cNvSpPr txBox="1"/>
          <p:nvPr/>
        </p:nvSpPr>
        <p:spPr>
          <a:xfrm>
            <a:off x="1854200" y="1298660"/>
            <a:ext cx="4363374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  <a:sym typeface="DINPro-Light"/>
              </a:defRPr>
            </a:lvl1pPr>
          </a:lstStyle>
          <a:p>
            <a:r>
              <a:rPr lang="ru-RU" dirty="0"/>
              <a:t>Рыночный потенциал</a:t>
            </a:r>
            <a:endParaRPr dirty="0"/>
          </a:p>
        </p:txBody>
      </p:sp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id="{F64F8873-9B8A-4605-AABF-E89F26AC19F2}"/>
              </a:ext>
            </a:extLst>
          </p:cNvPr>
          <p:cNvSpPr txBox="1">
            <a:spLocks/>
          </p:cNvSpPr>
          <p:nvPr/>
        </p:nvSpPr>
        <p:spPr>
          <a:xfrm>
            <a:off x="769916" y="8889999"/>
            <a:ext cx="180595" cy="2301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DINPro-Regular"/>
                <a:ea typeface="DINPro-Regular"/>
                <a:cs typeface="DINPro-Regular"/>
                <a:sym typeface="DINPro-Regular"/>
              </a:defRPr>
            </a:lvl1pPr>
            <a:lvl2pPr marL="0" marR="0" indent="228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29349907-D423-41C1-B2DF-72D79A5EE93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769916" y="2716560"/>
          <a:ext cx="11493124" cy="5738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Shape 90">
            <a:extLst>
              <a:ext uri="{FF2B5EF4-FFF2-40B4-BE49-F238E27FC236}">
                <a16:creationId xmlns:a16="http://schemas.microsoft.com/office/drawing/2014/main" id="{A0D40DB5-8666-458F-BA7B-71BCC45D2564}"/>
              </a:ext>
            </a:extLst>
          </p:cNvPr>
          <p:cNvSpPr/>
          <p:nvPr/>
        </p:nvSpPr>
        <p:spPr>
          <a:xfrm>
            <a:off x="4558184" y="9269288"/>
            <a:ext cx="7704618" cy="292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0021" rIns="60021">
            <a:spAutoFit/>
          </a:bodyPr>
          <a:lstStyle/>
          <a:p>
            <a:pPr algn="r" defTabSz="600212" hangingPunct="1">
              <a:spcBef>
                <a:spcPts val="263"/>
              </a:spcBef>
              <a:buClr>
                <a:srgbClr val="000000"/>
              </a:buClr>
            </a:pPr>
            <a:r>
              <a:rPr sz="1313" b="0" i="1" dirty="0">
                <a:solidFill>
                  <a:sysClr val="windowText" lastClr="000000"/>
                </a:solidFill>
                <a:latin typeface="DINPro-Light" panose="02000504040000020003" pitchFamily="50" charset="0"/>
                <a:ea typeface="FranklinGothicBookC"/>
                <a:cs typeface="FranklinGothicBookC"/>
                <a:sym typeface="FranklinGothicBookC"/>
              </a:rPr>
              <a:t>* </a:t>
            </a:r>
            <a:r>
              <a:rPr sz="1313" b="0" i="1" dirty="0" err="1">
                <a:solidFill>
                  <a:sysClr val="windowText" lastClr="000000"/>
                </a:solidFill>
                <a:latin typeface="DINPro-Light" panose="02000504040000020003" pitchFamily="50" charset="0"/>
                <a:ea typeface="FranklinGothicBookC"/>
                <a:cs typeface="FranklinGothicBookC"/>
                <a:sym typeface="FranklinGothicBookC"/>
              </a:rPr>
              <a:t>По</a:t>
            </a:r>
            <a:r>
              <a:rPr sz="1313" b="0" i="1" dirty="0">
                <a:solidFill>
                  <a:sysClr val="windowText" lastClr="000000"/>
                </a:solidFill>
                <a:latin typeface="DINPro-Light" panose="02000504040000020003" pitchFamily="50" charset="0"/>
                <a:ea typeface="FranklinGothicBookC"/>
                <a:cs typeface="FranklinGothicBookC"/>
                <a:sym typeface="FranklinGothicBookC"/>
              </a:rPr>
              <a:t> </a:t>
            </a:r>
            <a:r>
              <a:rPr sz="1313" b="0" i="1" dirty="0" err="1">
                <a:solidFill>
                  <a:sysClr val="windowText" lastClr="000000"/>
                </a:solidFill>
                <a:latin typeface="DINPro-Light" panose="02000504040000020003" pitchFamily="50" charset="0"/>
                <a:ea typeface="FranklinGothicBookC"/>
                <a:cs typeface="FranklinGothicBookC"/>
                <a:sym typeface="FranklinGothicBookC"/>
              </a:rPr>
              <a:t>данным</a:t>
            </a:r>
            <a:r>
              <a:rPr sz="1313" b="0" i="1" dirty="0">
                <a:solidFill>
                  <a:sysClr val="windowText" lastClr="000000"/>
                </a:solidFill>
                <a:latin typeface="DINPro-Light" panose="02000504040000020003" pitchFamily="50" charset="0"/>
                <a:ea typeface="FranklinGothicBookC"/>
                <a:cs typeface="FranklinGothicBookC"/>
                <a:sym typeface="FranklinGothicBookC"/>
              </a:rPr>
              <a:t> Steel Construction Institute, </a:t>
            </a:r>
            <a:r>
              <a:rPr sz="1313" b="0" i="1" dirty="0" err="1">
                <a:solidFill>
                  <a:sysClr val="windowText" lastClr="000000"/>
                </a:solidFill>
                <a:latin typeface="DINPro-Light" panose="02000504040000020003" pitchFamily="50" charset="0"/>
                <a:ea typeface="FranklinGothicBookC"/>
                <a:cs typeface="FranklinGothicBookC"/>
                <a:sym typeface="FranklinGothicBookC"/>
              </a:rPr>
              <a:t>Росстат</a:t>
            </a:r>
            <a:r>
              <a:rPr sz="1313" b="0" i="1" dirty="0">
                <a:solidFill>
                  <a:sysClr val="windowText" lastClr="000000"/>
                </a:solidFill>
                <a:latin typeface="DINPro-Light" panose="02000504040000020003" pitchFamily="50" charset="0"/>
                <a:ea typeface="FranklinGothicBookC"/>
                <a:cs typeface="FranklinGothicBookC"/>
                <a:sym typeface="FranklinGothicBookC"/>
              </a:rPr>
              <a:t>, </a:t>
            </a:r>
            <a:r>
              <a:rPr lang="ru-RU" sz="1313" b="0" i="1" dirty="0">
                <a:solidFill>
                  <a:sysClr val="windowText" lastClr="000000"/>
                </a:solidFill>
                <a:latin typeface="DINPro-Light" panose="02000504040000020003" pitchFamily="50" charset="0"/>
                <a:ea typeface="FranklinGothicBookC"/>
                <a:cs typeface="FranklinGothicBookC"/>
                <a:sym typeface="FranklinGothicBookC"/>
              </a:rPr>
              <a:t>АРСС</a:t>
            </a:r>
            <a:endParaRPr sz="1313" b="0" i="1" dirty="0">
              <a:solidFill>
                <a:sysClr val="windowText" lastClr="000000"/>
              </a:solidFill>
              <a:latin typeface="DINPro-Light" panose="02000504040000020003" pitchFamily="50" charset="0"/>
              <a:ea typeface="FranklinGothicBookC"/>
              <a:cs typeface="FranklinGothicBookC"/>
              <a:sym typeface="FranklinGothicBookC"/>
            </a:endParaRPr>
          </a:p>
        </p:txBody>
      </p:sp>
    </p:spTree>
    <p:extLst>
      <p:ext uri="{BB962C8B-B14F-4D97-AF65-F5344CB8AC3E}">
        <p14:creationId xmlns:p14="http://schemas.microsoft.com/office/powerpoint/2010/main" val="101004841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Номер слайда"/>
          <p:cNvSpPr txBox="1">
            <a:spLocks noGrp="1"/>
          </p:cNvSpPr>
          <p:nvPr>
            <p:ph type="sldNum" sz="quarter" idx="4294967295"/>
          </p:nvPr>
        </p:nvSpPr>
        <p:spPr>
          <a:xfrm>
            <a:off x="769916" y="8889999"/>
            <a:ext cx="180595" cy="230125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>
            <a:lvl1pPr>
              <a:defRPr sz="1000"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fld id="{86CB4B4D-7CA3-9044-876B-883B54F8677D}" type="slidenum">
              <a:rPr/>
              <a:pPr/>
              <a:t>8</a:t>
            </a:fld>
            <a:endParaRPr dirty="0"/>
          </a:p>
        </p:txBody>
      </p:sp>
      <p:sp>
        <p:nvSpPr>
          <p:cNvPr id="7" name="Краткая информация об Ассоциации">
            <a:extLst>
              <a:ext uri="{FF2B5EF4-FFF2-40B4-BE49-F238E27FC236}">
                <a16:creationId xmlns:a16="http://schemas.microsoft.com/office/drawing/2014/main" id="{BEB45C8A-918E-44CC-83F0-5220A81BECA1}"/>
              </a:ext>
            </a:extLst>
          </p:cNvPr>
          <p:cNvSpPr txBox="1"/>
          <p:nvPr/>
        </p:nvSpPr>
        <p:spPr>
          <a:xfrm>
            <a:off x="1854200" y="1014790"/>
            <a:ext cx="10124313" cy="11490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  <a:sym typeface="DINPro-Light"/>
              </a:defRPr>
            </a:lvl1pPr>
          </a:lstStyle>
          <a:p>
            <a:r>
              <a:rPr lang="ru-RU" dirty="0"/>
              <a:t>Национальные проекты: </a:t>
            </a:r>
          </a:p>
          <a:p>
            <a:r>
              <a:rPr lang="ru-RU" dirty="0"/>
              <a:t>Целевые показатели и основные результаты</a:t>
            </a:r>
            <a:endParaRPr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0B7580-4425-4EA2-84A3-780B9F28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367" y="2169314"/>
            <a:ext cx="7834573" cy="5414972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06ED8F2-506B-416F-AEE1-1E882BD785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509" y="4876800"/>
            <a:ext cx="6861499" cy="4752528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397263391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Номер слайда"/>
          <p:cNvSpPr txBox="1">
            <a:spLocks noGrp="1"/>
          </p:cNvSpPr>
          <p:nvPr>
            <p:ph type="sldNum" sz="quarter" idx="4294967295"/>
          </p:nvPr>
        </p:nvSpPr>
        <p:spPr>
          <a:xfrm>
            <a:off x="769916" y="8889999"/>
            <a:ext cx="180595" cy="230125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>
            <a:lvl1pPr>
              <a:defRPr sz="1000"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fld id="{86CB4B4D-7CA3-9044-876B-883B54F8677D}" type="slidenum">
              <a:rPr/>
              <a:pPr/>
              <a:t>9</a:t>
            </a:fld>
            <a:endParaRPr dirty="0"/>
          </a:p>
        </p:txBody>
      </p:sp>
      <p:sp>
        <p:nvSpPr>
          <p:cNvPr id="7" name="Краткая информация об Ассоциации">
            <a:extLst>
              <a:ext uri="{FF2B5EF4-FFF2-40B4-BE49-F238E27FC236}">
                <a16:creationId xmlns:a16="http://schemas.microsoft.com/office/drawing/2014/main" id="{BEB45C8A-918E-44CC-83F0-5220A81BECA1}"/>
              </a:ext>
            </a:extLst>
          </p:cNvPr>
          <p:cNvSpPr txBox="1"/>
          <p:nvPr/>
        </p:nvSpPr>
        <p:spPr>
          <a:xfrm>
            <a:off x="1854200" y="1014790"/>
            <a:ext cx="11150600" cy="11490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3400" b="0">
                <a:solidFill>
                  <a:srgbClr val="BE145A"/>
                </a:solidFill>
                <a:latin typeface="DINPro-Light"/>
                <a:ea typeface="DINPro-Light"/>
                <a:cs typeface="DINPro-Light"/>
                <a:sym typeface="DINPro-Light"/>
              </a:defRPr>
            </a:lvl1pPr>
          </a:lstStyle>
          <a:p>
            <a:r>
              <a:rPr lang="ru-RU" dirty="0"/>
              <a:t>Федеральные/региональные программы по строительству</a:t>
            </a:r>
            <a:endParaRPr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731E0F7-44A1-45C0-81B6-B9EA45CF58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958354"/>
              </p:ext>
            </p:extLst>
          </p:nvPr>
        </p:nvGraphicFramePr>
        <p:xfrm>
          <a:off x="165696" y="2188464"/>
          <a:ext cx="12673407" cy="713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82608">
                  <a:extLst>
                    <a:ext uri="{9D8B030D-6E8A-4147-A177-3AD203B41FA5}">
                      <a16:colId xmlns:a16="http://schemas.microsoft.com/office/drawing/2014/main" val="919887882"/>
                    </a:ext>
                  </a:extLst>
                </a:gridCol>
                <a:gridCol w="4406224">
                  <a:extLst>
                    <a:ext uri="{9D8B030D-6E8A-4147-A177-3AD203B41FA5}">
                      <a16:colId xmlns:a16="http://schemas.microsoft.com/office/drawing/2014/main" val="1701985323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445535237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136884468"/>
                    </a:ext>
                  </a:extLst>
                </a:gridCol>
                <a:gridCol w="2160239">
                  <a:extLst>
                    <a:ext uri="{9D8B030D-6E8A-4147-A177-3AD203B41FA5}">
                      <a16:colId xmlns:a16="http://schemas.microsoft.com/office/drawing/2014/main" val="1626487253"/>
                    </a:ext>
                  </a:extLst>
                </a:gridCol>
              </a:tblGrid>
              <a:tr h="528016">
                <a:tc>
                  <a:txBody>
                    <a:bodyPr/>
                    <a:lstStyle/>
                    <a:p>
                      <a:r>
                        <a:rPr lang="ru-RU" sz="1400" b="1" dirty="0"/>
                        <a:t>Наименование программы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/>
                        <a:t>Описание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/>
                        <a:t>Строительная площадь, </a:t>
                      </a:r>
                      <a:r>
                        <a:rPr lang="ru-RU" sz="1400" b="1" dirty="0" err="1"/>
                        <a:t>кв.м</a:t>
                      </a:r>
                      <a:r>
                        <a:rPr lang="ru-RU" sz="2400" b="1" dirty="0">
                          <a:solidFill>
                            <a:srgbClr val="BE145A"/>
                          </a:solidFill>
                        </a:rPr>
                        <a:t>*</a:t>
                      </a:r>
                      <a:endParaRPr lang="ru-RU" sz="1400" b="1" dirty="0">
                        <a:solidFill>
                          <a:srgbClr val="BE145A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/>
                        <a:t>Срок реализации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/>
                        <a:t>Бюджет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2464712"/>
                  </a:ext>
                </a:extLst>
              </a:tr>
              <a:tr h="396316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12 </a:t>
                      </a:r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национальных проектов:</a:t>
                      </a:r>
                    </a:p>
                    <a:p>
                      <a:pPr algn="l"/>
                      <a:endParaRPr lang="ru-RU" sz="1200" b="1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-здравоохранение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(1725,8 млрд руб.)</a:t>
                      </a: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-образование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(784,5 млрд руб.)</a:t>
                      </a:r>
                    </a:p>
                    <a:p>
                      <a:pPr algn="l"/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-демография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(3105,2 млрд руб.) </a:t>
                      </a:r>
                    </a:p>
                    <a:p>
                      <a:pPr algn="l"/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-культура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(113,5 млрд руб.)</a:t>
                      </a:r>
                    </a:p>
                    <a:p>
                      <a:pPr algn="l"/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-безопасные и качественные автомобильные дороги</a:t>
                      </a:r>
                      <a:r>
                        <a:rPr lang="en-US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 </a:t>
                      </a:r>
                      <a:r>
                        <a:rPr lang="en-US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(1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2,8 трлн руб.) </a:t>
                      </a:r>
                    </a:p>
                    <a:p>
                      <a:pPr algn="l"/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-жилье и городская среда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(1066,2 млрд руб.) </a:t>
                      </a:r>
                    </a:p>
                    <a:p>
                      <a:pPr algn="l"/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-наука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(636,0 млрд руб.) </a:t>
                      </a:r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и пр.</a:t>
                      </a:r>
                    </a:p>
                    <a:p>
                      <a:pPr algn="l"/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  <a:p>
                      <a:pPr algn="l"/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.  </a:t>
                      </a:r>
                    </a:p>
                    <a:p>
                      <a:pPr algn="l"/>
                      <a:br>
                        <a:rPr lang="ru-RU" sz="1200" dirty="0"/>
                      </a:b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>
                          <a:solidFill>
                            <a:srgbClr val="BE145A"/>
                          </a:solidFill>
                        </a:rPr>
                        <a:t>Больницы: </a:t>
                      </a:r>
                      <a:r>
                        <a:rPr lang="ru-RU" sz="1200" b="0" dirty="0">
                          <a:solidFill>
                            <a:srgbClr val="BE145A"/>
                          </a:solidFill>
                        </a:rPr>
                        <a:t>460 центров </a:t>
                      </a:r>
                      <a:r>
                        <a:rPr lang="ru-RU" sz="1200" b="0" dirty="0"/>
                        <a:t>амбулаторной онкологической помощи, </a:t>
                      </a:r>
                      <a:r>
                        <a:rPr lang="ru-RU" sz="1200" b="0" dirty="0">
                          <a:solidFill>
                            <a:srgbClr val="BE145A"/>
                          </a:solidFill>
                        </a:rPr>
                        <a:t>40 детских больниц, 350 фельдшерских пунктов </a:t>
                      </a:r>
                    </a:p>
                    <a:p>
                      <a:pPr algn="l"/>
                      <a:r>
                        <a:rPr lang="ru-RU" sz="1200" b="0" i="1" dirty="0">
                          <a:solidFill>
                            <a:srgbClr val="BE145A"/>
                          </a:solidFill>
                        </a:rPr>
                        <a:t>+ Москва: </a:t>
                      </a:r>
                      <a:r>
                        <a:rPr lang="ru-RU" sz="1200" b="0" i="1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53 новые поликлиники, 21 корпус для больниц и 8 подстанций скорой помощи </a:t>
                      </a:r>
                    </a:p>
                    <a:p>
                      <a:pPr algn="l"/>
                      <a:endParaRPr lang="ru-RU" sz="1200" b="0" dirty="0"/>
                    </a:p>
                    <a:p>
                      <a:pPr algn="l"/>
                      <a:r>
                        <a:rPr lang="ru-RU" sz="1200" b="1" dirty="0">
                          <a:solidFill>
                            <a:srgbClr val="BE145A"/>
                          </a:solidFill>
                        </a:rPr>
                        <a:t>Школы: </a:t>
                      </a:r>
                      <a:r>
                        <a:rPr lang="ru-RU" sz="1200" b="0" dirty="0">
                          <a:solidFill>
                            <a:srgbClr val="BE145A"/>
                          </a:solidFill>
                        </a:rPr>
                        <a:t>6,6 млн мест</a:t>
                      </a: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rgbClr val="BE145A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Детские сады и ясли: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2018-2020 гг. –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rgbClr val="BE145A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729 детских садов (270 тыс. мест)</a:t>
                      </a: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ФОКи</a:t>
                      </a:r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: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50 крытых катков, 4 региональных центра, 25 футбольных манежей</a:t>
                      </a: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Центры культурного развития: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39</a:t>
                      </a: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Жилье: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к 2024 г. – 120 млн </a:t>
                      </a:r>
                      <a:r>
                        <a:rPr lang="ru-RU" sz="1200" b="0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кв.м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 в год (+40,8 млн кв. м к базовому значению в 2019 г. - 79,2 млн </a:t>
                      </a:r>
                      <a:r>
                        <a:rPr lang="ru-RU" sz="1200" b="0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кв.м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)</a:t>
                      </a:r>
                      <a:endParaRPr lang="ru-RU" sz="1200" b="1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  <a:p>
                      <a:pPr algn="l"/>
                      <a:endParaRPr lang="ru-RU" sz="12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>
                          <a:solidFill>
                            <a:srgbClr val="BE145A"/>
                          </a:solidFill>
                        </a:rPr>
                        <a:t>1 925 000</a:t>
                      </a:r>
                    </a:p>
                    <a:p>
                      <a:pPr algn="ctr"/>
                      <a:endParaRPr lang="ru-RU" sz="1200" b="1" i="0" dirty="0"/>
                    </a:p>
                    <a:p>
                      <a:pPr algn="ctr"/>
                      <a:endParaRPr lang="ru-RU" sz="1200" b="1" i="0" dirty="0"/>
                    </a:p>
                    <a:p>
                      <a:pPr algn="ctr"/>
                      <a:endParaRPr lang="ru-RU" sz="1200" b="1" i="0" dirty="0"/>
                    </a:p>
                    <a:p>
                      <a:pPr algn="ctr"/>
                      <a:endParaRPr lang="ru-RU" sz="1200" b="1" i="0" dirty="0"/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>
                          <a:solidFill>
                            <a:srgbClr val="BE145A"/>
                          </a:solidFill>
                        </a:rPr>
                        <a:t>89 100 000</a:t>
                      </a:r>
                      <a:endParaRPr lang="en-US" sz="1200" b="1" i="1" dirty="0">
                        <a:solidFill>
                          <a:srgbClr val="BE145A"/>
                        </a:solidFill>
                      </a:endParaRPr>
                    </a:p>
                    <a:p>
                      <a:pPr algn="ctr"/>
                      <a:r>
                        <a:rPr lang="ru-RU" sz="1200" b="1" i="1" dirty="0">
                          <a:solidFill>
                            <a:srgbClr val="BE145A"/>
                          </a:solidFill>
                        </a:rPr>
                        <a:t>3 969 000</a:t>
                      </a:r>
                    </a:p>
                    <a:p>
                      <a:pPr algn="ctr"/>
                      <a:endParaRPr lang="ru-RU" sz="1200" b="1" i="0" dirty="0"/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dirty="0"/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/>
                        <a:t>349 000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i="0" dirty="0"/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i="0" dirty="0"/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/>
                        <a:t>97 500</a:t>
                      </a:r>
                      <a:endParaRPr lang="en-US" sz="1200" b="1" i="0" dirty="0"/>
                    </a:p>
                    <a:p>
                      <a:pPr algn="ctr"/>
                      <a:endParaRPr lang="ru-RU" sz="1200" b="1" i="0" dirty="0"/>
                    </a:p>
                    <a:p>
                      <a:pPr algn="ctr"/>
                      <a:r>
                        <a:rPr lang="ru-RU" sz="1200" b="1" i="0" dirty="0"/>
                        <a:t>512 000 000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2018-2024 гг.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sng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25,7 трлн руб. 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(13,2 трлн руб. – федеральный бюджет, 4,9 трлн руб.– бюджеты субъектов РФ, 7,5 трлн руб. – внебюджетные источники, 147,8 млрд руб. – государственные внебюджетные фонды)</a:t>
                      </a:r>
                      <a:endParaRPr lang="ru-RU" sz="1200" u="none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7969986"/>
                  </a:ext>
                </a:extLst>
              </a:tr>
              <a:tr h="396316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/>
                        <a:t>Ликвидация аварийного жилья  </a:t>
                      </a:r>
                      <a:r>
                        <a:rPr lang="ru-RU" sz="1200" dirty="0"/>
                        <a:t>«Обеспечение устойчивого сокращения непригодного для проживания жилищного фонда»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u="none" dirty="0"/>
                        <a:t>Жилье: </a:t>
                      </a:r>
                      <a:r>
                        <a:rPr lang="ru-RU" sz="1200" u="sng" dirty="0"/>
                        <a:t>12 млн. </a:t>
                      </a:r>
                      <a:r>
                        <a:rPr lang="ru-RU" sz="1200" u="sng" dirty="0" err="1"/>
                        <a:t>кв.м</a:t>
                      </a:r>
                      <a:r>
                        <a:rPr lang="ru-RU" sz="1200" u="sng" dirty="0"/>
                        <a:t> </a:t>
                      </a:r>
                    </a:p>
                    <a:p>
                      <a:pPr algn="l"/>
                      <a:r>
                        <a:rPr lang="ru-RU" sz="1200" dirty="0"/>
                        <a:t>(9,54 млн. </a:t>
                      </a:r>
                      <a:r>
                        <a:rPr lang="ru-RU" sz="1200" dirty="0" err="1"/>
                        <a:t>кв.м</a:t>
                      </a:r>
                      <a:r>
                        <a:rPr lang="ru-RU" sz="1200" dirty="0"/>
                        <a:t> до 2024 г. и 2,4 млн. </a:t>
                      </a:r>
                      <a:r>
                        <a:rPr lang="ru-RU" sz="1200" dirty="0" err="1"/>
                        <a:t>кв.м</a:t>
                      </a:r>
                      <a:r>
                        <a:rPr lang="ru-RU" sz="1200" dirty="0"/>
                        <a:t> – 2025 г.)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/>
                        <a:t>12 000 000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2019-2025 гг.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u="sng" dirty="0"/>
                        <a:t>507,2 млрд </a:t>
                      </a:r>
                      <a:r>
                        <a:rPr lang="ru-RU" sz="1200" u="sng" dirty="0" err="1"/>
                        <a:t>руб</a:t>
                      </a:r>
                      <a:r>
                        <a:rPr lang="ru-RU" sz="1200" dirty="0"/>
                        <a:t> </a:t>
                      </a:r>
                    </a:p>
                    <a:p>
                      <a:r>
                        <a:rPr lang="ru-RU" sz="1200" dirty="0"/>
                        <a:t>(431,9 млрд руб. – средства федерального бюджета, 67,8 – региональных и местных бюджетов, 7,3 млрд – внебюджетные источники)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4201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/>
                        <a:t>«Газпром – детям»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ФОКи</a:t>
                      </a:r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: 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(</a:t>
                      </a:r>
                      <a:r>
                        <a:rPr lang="en-US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1600 </a:t>
                      </a:r>
                      <a:r>
                        <a:rPr lang="ru-RU" sz="1200" b="0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ФОКов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 уже построено) планы на 2019 год - 25 физкультурно-спортивных объектов на территории Ярославской обл. 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/>
                        <a:t>150 000</a:t>
                      </a:r>
                      <a:endParaRPr lang="en-US" sz="1200" b="1" i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2007-2019 гг.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Нет данных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6108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/>
                        <a:t>Развитие Арктической зоны РФ</a:t>
                      </a:r>
                      <a:endParaRPr lang="ru-RU" sz="1200" b="1" i="0" u="none" strike="noStrike" cap="none" spc="0" baseline="0" dirty="0">
                        <a:ln>
                          <a:noFill/>
                        </a:ln>
                        <a:solidFill>
                          <a:srgbClr val="BE145A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  <a:p>
                      <a:pPr algn="l"/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Формирование опорных зон развития и обеспечение их функционирования (</a:t>
                      </a:r>
                      <a:r>
                        <a:rPr lang="en-US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TBC)</a:t>
                      </a:r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;</a:t>
                      </a:r>
                    </a:p>
                    <a:p>
                      <a:pPr algn="l"/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Развитие Северного морского пути и обеспечение судоходства в Арктике;</a:t>
                      </a:r>
                    </a:p>
                    <a:p>
                      <a:pPr algn="l"/>
                      <a:r>
                        <a:rPr lang="ru-RU" sz="12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Создание оборудования и технологий нефтегазового и промышленного машиностроения.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TBC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2015-2025 гг.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190 млрд руб.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822861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0FE2200-5F88-4760-A3BE-1C49F415E174}"/>
              </a:ext>
            </a:extLst>
          </p:cNvPr>
          <p:cNvSpPr/>
          <p:nvPr/>
        </p:nvSpPr>
        <p:spPr>
          <a:xfrm>
            <a:off x="67581" y="9380255"/>
            <a:ext cx="119074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>
                <a:solidFill>
                  <a:srgbClr val="BE145A"/>
                </a:solidFill>
              </a:rPr>
              <a:t>*по предварительной оценке АРСС в соответствии с анализом существующей в свободном доступе информацией (по состоянии на 12.04.2019 г.)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340145639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75825</TotalTime>
  <Words>1012</Words>
  <Application>Microsoft Office PowerPoint</Application>
  <PresentationFormat>Произвольный</PresentationFormat>
  <Paragraphs>238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Arial</vt:lpstr>
      <vt:lpstr>Arial Narrow</vt:lpstr>
      <vt:lpstr>Bahnschrift Condensed</vt:lpstr>
      <vt:lpstr>DINPro-Bold</vt:lpstr>
      <vt:lpstr>DINPro-Light</vt:lpstr>
      <vt:lpstr>DINPro-Medium</vt:lpstr>
      <vt:lpstr>DINPro-Regular</vt:lpstr>
      <vt:lpstr>Helvetica Neue</vt:lpstr>
      <vt:lpstr>Helvetica Neue Light</vt:lpstr>
      <vt:lpstr>Helvetica Neue Medium</vt:lpstr>
      <vt:lpstr>Helvetica Neue Thin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Валерия Литвинова</dc:creator>
  <cp:lastModifiedBy>Валерия Литвинова</cp:lastModifiedBy>
  <cp:revision>438</cp:revision>
  <cp:lastPrinted>2019-05-14T06:56:23Z</cp:lastPrinted>
  <dcterms:modified xsi:type="dcterms:W3CDTF">2019-05-14T08:56:57Z</dcterms:modified>
</cp:coreProperties>
</file>