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76" r:id="rId2"/>
    <p:sldId id="433" r:id="rId3"/>
    <p:sldId id="461" r:id="rId4"/>
    <p:sldId id="473" r:id="rId5"/>
    <p:sldId id="463" r:id="rId6"/>
    <p:sldId id="470" r:id="rId7"/>
    <p:sldId id="474" r:id="rId8"/>
    <p:sldId id="471" r:id="rId9"/>
    <p:sldId id="465" r:id="rId10"/>
    <p:sldId id="459" r:id="rId11"/>
    <p:sldId id="441" r:id="rId12"/>
    <p:sldId id="467" r:id="rId13"/>
    <p:sldId id="472" r:id="rId14"/>
    <p:sldId id="466" r:id="rId15"/>
    <p:sldId id="475" r:id="rId16"/>
    <p:sldId id="329" r:id="rId17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9867" autoAdjust="0"/>
  </p:normalViewPr>
  <p:slideViewPr>
    <p:cSldViewPr>
      <p:cViewPr>
        <p:scale>
          <a:sx n="81" d="100"/>
          <a:sy n="81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2369" tIns="46184" rIns="92369" bIns="46184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2369" tIns="46184" rIns="92369" bIns="46184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B12217FE-4015-4ABB-A121-10E15B49547D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369" tIns="46184" rIns="92369" bIns="46184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369" tIns="46184" rIns="92369" bIns="46184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0C1A6262-11CF-48ED-9A83-52893CF6C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218450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2369" tIns="46184" rIns="92369" bIns="461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2369" tIns="46184" rIns="92369" bIns="461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7244F16-C37B-4BCA-AD64-32134460541D}" type="datetimeFigureOut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9" tIns="46184" rIns="92369" bIns="4618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2369" tIns="46184" rIns="92369" bIns="46184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369" tIns="46184" rIns="92369" bIns="461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369" tIns="46184" rIns="92369" bIns="461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0073A85-E376-46C3-AE18-57643B294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31483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922955-88F2-4DF0-9166-6CF8CF658EB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8E9C6-8788-48DF-8775-FBD41EE4B8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94410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38E9C6-8788-48DF-8775-FBD41EE4B8D5}" type="slidenum">
              <a:rPr lang="ru-RU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851C1-F731-4E0B-9E65-BF659AEDBDF2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AC01-347C-4416-8C23-B76AB2035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CA989-21A2-401D-9468-48511791CACE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73F59-AF98-4845-9FB2-54F89151B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24038-94F6-45BB-83C2-5CD6FC7977B7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E1B7-41BB-40D6-AD4D-B531DCD4B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1D233-EF15-4DEF-A6DF-D2E96CC88B4A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62D12-AE76-4E0D-98B9-7E2ACC5E8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88BB-C490-4927-A4B1-8FB12C8D0617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953D-8384-48A0-81C3-7D4ABF4D2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598FE-C2AD-49A9-8741-4E12E3187FE6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76AE-3F1A-414C-A941-C6AFA9560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F900-56FD-4F9D-B40F-D441FF927515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48D7-9554-4940-AAE9-E7BB17400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2F935-60B2-46DE-A39B-4532784CD309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2CF3-F307-419C-99B3-4D81AB887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7B3C9-5235-45A6-995A-AF59EFC443D2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87CF4-DAC6-4CC3-866A-850815FF7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2FCF7-9C0F-4038-8408-2534EE5F20A3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1EE74-51E7-4B44-B5F8-E3ED8A2CE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45626-977B-4E84-A0C0-04E67240153F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22368-2424-489C-8F13-37B58944E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0C5EA9-F610-45E6-8651-628DD1A84A83}" type="datetime1">
              <a:rPr lang="ru-RU"/>
              <a:pPr>
                <a:defRPr/>
              </a:pPr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3D16B4-4A0A-4D10-A2BE-A4BD7A5C8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47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192588" y="269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0033CC"/>
              </a:solidFill>
              <a:effectDag name="">
                <a:cont type="tree" name="">
                  <a:effect ref="fillLine"/>
                  <a:outerShdw dist="38100" dir="13500000" algn="br">
                    <a:srgbClr val="5580FF"/>
                  </a:outerShdw>
                </a:cont>
                <a:cont type="tree" name="">
                  <a:effect ref="fillLine"/>
                  <a:outerShdw dist="38100" dir="2700000" algn="tl">
                    <a:srgbClr val="001E7A"/>
                  </a:outerShdw>
                </a:cont>
                <a:effect ref="fillLine"/>
              </a:effectDag>
              <a:latin typeface="Verdana" pitchFamily="34" charset="0"/>
            </a:endParaRP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527208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43875" y="7643813"/>
            <a:ext cx="7620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6080" name="Rectangle 1024"/>
          <p:cNvSpPr>
            <a:spLocks noChangeArrowheads="1"/>
          </p:cNvSpPr>
          <p:nvPr/>
        </p:nvSpPr>
        <p:spPr bwMode="auto">
          <a:xfrm>
            <a:off x="179512" y="2492897"/>
            <a:ext cx="691276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Расширение применения  стальных конструкций 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строительстве.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Перспективы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взаимодействия производственных компаний  и </a:t>
            </a:r>
          </a:p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научно-исследовательских институтов</a:t>
            </a:r>
          </a:p>
          <a:p>
            <a:pPr>
              <a:defRPr/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Силина Наталья Геннадьевна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ЗАО «ЦНИИПСК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им.Мельникова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»</a:t>
            </a:r>
          </a:p>
          <a:p>
            <a:pPr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www.stako.ru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4427984" y="6381328"/>
            <a:ext cx="1073884" cy="27699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eaLnBrk="0" hangingPunct="0"/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15</a:t>
            </a:r>
            <a:r>
              <a:rPr lang="en-US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мая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4086" y="4419325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Состояние  рынка 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  <a:p>
            <a:pPr>
              <a:defRPr/>
            </a:pPr>
            <a:endParaRPr lang="ru-RU" sz="20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692696"/>
            <a:ext cx="525658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>
              <a:buAutoNum type="arabicPeriod"/>
            </a:pP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851" y="2394271"/>
            <a:ext cx="4155346" cy="312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0" y="923479"/>
            <a:ext cx="4170437" cy="303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6198" y="4798604"/>
            <a:ext cx="41291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Окрашенный тонколистовой</a:t>
            </a:r>
          </a:p>
          <a:p>
            <a:pPr lvl="0" eaLnBrk="0" hangingPunct="0"/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прокат</a:t>
            </a:r>
          </a:p>
        </p:txBody>
      </p:sp>
    </p:spTree>
    <p:extLst>
      <p:ext uri="{BB962C8B-B14F-4D97-AF65-F5344CB8AC3E}">
        <p14:creationId xmlns:p14="http://schemas.microsoft.com/office/powerpoint/2010/main" xmlns="" val="367669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17070" y="428758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Состояние  рынка 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0" y="874727"/>
            <a:ext cx="59436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18741"/>
            <a:ext cx="5943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171440" y="4407284"/>
            <a:ext cx="4300547" cy="70788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Окрашенный тонколистовой</a:t>
            </a:r>
          </a:p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прокат</a:t>
            </a:r>
          </a:p>
        </p:txBody>
      </p:sp>
    </p:spTree>
    <p:extLst>
      <p:ext uri="{BB962C8B-B14F-4D97-AF65-F5344CB8AC3E}">
        <p14:creationId xmlns:p14="http://schemas.microsoft.com/office/powerpoint/2010/main" xmlns="" val="369687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Состояние  рынка 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55" y="1124744"/>
            <a:ext cx="4029075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9031" y="4005064"/>
            <a:ext cx="3715513" cy="213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664355" y="5028188"/>
            <a:ext cx="1817357" cy="36933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eaLnBrk="0" hangingPunct="0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ГОФРОБАЛКИ</a:t>
            </a:r>
          </a:p>
        </p:txBody>
      </p:sp>
    </p:spTree>
    <p:extLst>
      <p:ext uri="{BB962C8B-B14F-4D97-AF65-F5344CB8AC3E}">
        <p14:creationId xmlns:p14="http://schemas.microsoft.com/office/powerpoint/2010/main" xmlns="" val="45658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84958" y="5517232"/>
            <a:ext cx="4143375" cy="951116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Состояние  рынка 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971600" y="4951245"/>
            <a:ext cx="3365748" cy="707886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Навесные фасадные системы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83" y="931043"/>
            <a:ext cx="4647533" cy="259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19082"/>
            <a:ext cx="418147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47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142875"/>
            <a:ext cx="9108464" cy="6446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Пути  расширения 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рынка 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металлоконструкций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prstClr val="black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395536" y="762745"/>
            <a:ext cx="6768752" cy="513986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Взаимодействие научно-исследовательских </a:t>
            </a:r>
          </a:p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институтов и производственных компаний:</a:t>
            </a:r>
          </a:p>
          <a:p>
            <a:pPr eaLnBrk="0" hangingPunct="0"/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Создание и совершенствование нормативно - технических</a:t>
            </a:r>
          </a:p>
          <a:p>
            <a:pPr eaLnBrk="0" hangingPunct="0"/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    документов, разработка пособий для широкого круга</a:t>
            </a:r>
          </a:p>
          <a:p>
            <a:pPr eaLnBrk="0" hangingPunct="0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     строителей и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проектировщиков;</a:t>
            </a:r>
          </a:p>
          <a:p>
            <a:pPr eaLnBrk="0" hangingPunct="0"/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Создание проектов повторного применения, основанных   на использовании эффективных конструктивных схем, современных материалов и технологий;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85750" lvl="0" indent="-285750" eaLnBrk="0" hangingPunct="0">
              <a:buFont typeface="Arial" pitchFamily="34" charset="0"/>
              <a:buChar char="•"/>
            </a:pP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Н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аучно-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техническое сопровождение уникальных объектов.</a:t>
            </a:r>
          </a:p>
          <a:p>
            <a:pPr marL="342900" indent="-342900" eaLnBrk="0" hangingPunct="0">
              <a:buAutoNum type="arabicPeriod" startAt="2"/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342900" indent="-342900" eaLnBrk="0" hangingPunct="0">
              <a:buAutoNum type="arabicPeriod" startAt="2"/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85750" lvl="0" indent="-285750" eaLnBrk="0" hangingPunct="0">
              <a:buFont typeface="Arial" pitchFamily="34" charset="0"/>
              <a:buChar char="•"/>
            </a:pP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Инициирование создания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административных и нормативно-правовых  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барьеров, защищающих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от проникновения контрафактных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продуктов и </a:t>
            </a:r>
            <a:r>
              <a:rPr lang="ru-RU" sz="1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низкокачественных </a:t>
            </a:r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"/>
              </a:rPr>
              <a:t>услуг на  строительный рынок РФ.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prstClr val="black"/>
              </a:solidFill>
              <a:latin typeface="Arial"/>
            </a:endParaRPr>
          </a:p>
          <a:p>
            <a:pPr marL="342900" indent="-342900" eaLnBrk="0" hangingPunct="0">
              <a:buAutoNum type="arabicPeriod" startAt="4"/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eaLnBrk="0" hangingPunct="0"/>
            <a:endParaRPr lang="ru-RU" sz="12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8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142875"/>
            <a:ext cx="9108464" cy="6446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Перспективы рынка 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металлоконструкций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prstClr val="black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683568" y="2872680"/>
            <a:ext cx="6768752" cy="830997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342900" indent="-342900" eaLnBrk="0" hangingPunct="0">
              <a:buAutoNum type="arabicPeriod" startAt="4"/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eaLnBrk="0" hangingPunct="0"/>
            <a:endParaRPr lang="ru-RU" sz="12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7632848" cy="501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68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5" descr="лого_цве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221533" cy="68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57188" y="5929313"/>
            <a:ext cx="2286000" cy="8302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800">
              <a:solidFill>
                <a:srgbClr val="FF0000"/>
              </a:solidFill>
            </a:endParaRPr>
          </a:p>
        </p:txBody>
      </p:sp>
      <p:sp>
        <p:nvSpPr>
          <p:cNvPr id="19460" name="Содержимое 2"/>
          <p:cNvSpPr txBox="1">
            <a:spLocks/>
          </p:cNvSpPr>
          <p:nvPr/>
        </p:nvSpPr>
        <p:spPr bwMode="auto">
          <a:xfrm>
            <a:off x="1042988" y="2348880"/>
            <a:ext cx="5976937" cy="3888432"/>
          </a:xfrm>
          <a:prstGeom prst="rect">
            <a:avLst/>
          </a:prstGeom>
          <a:solidFill>
            <a:schemeClr val="tx1"/>
          </a:solidFill>
          <a:ln w="0" cap="sq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85725" algn="ctr">
              <a:defRPr/>
            </a:pPr>
            <a:endParaRPr lang="en-US" dirty="0">
              <a:solidFill>
                <a:schemeClr val="bg1"/>
              </a:solidFill>
              <a:latin typeface="Calibri" pitchFamily="34" charset="0"/>
            </a:endParaRPr>
          </a:p>
          <a:p>
            <a:pPr indent="85725" algn="ctr">
              <a:defRPr/>
            </a:pPr>
            <a:endParaRPr lang="en-US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latin typeface="Arial Narrow" pitchFamily="34" charset="0"/>
              </a:rPr>
              <a:t>Контактная информация:</a:t>
            </a:r>
          </a:p>
          <a:p>
            <a:pPr algn="ctr">
              <a:defRPr/>
            </a:pP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Силина Наталья Геннадьевна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lvl="1">
              <a:defRPr/>
            </a:pP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  <a:t>Te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л. +7 (912) 891 26 25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  <a:t>E-mail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  <a:t>info</a:t>
            </a:r>
            <a:r>
              <a:rPr lang="ru-RU" u="sng" dirty="0" smtClean="0">
                <a:solidFill>
                  <a:schemeClr val="bg1"/>
                </a:solidFill>
                <a:latin typeface="Arial Narrow" pitchFamily="34" charset="0"/>
              </a:rPr>
              <a:t>@stako.ru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  <a:t>Web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: </a:t>
            </a:r>
            <a:r>
              <a:rPr lang="ru-RU" u="sng" dirty="0">
                <a:solidFill>
                  <a:schemeClr val="bg1"/>
                </a:solidFill>
                <a:latin typeface="Arial Narrow" pitchFamily="34" charset="0"/>
              </a:rPr>
              <a:t>http://www.stako.ru</a:t>
            </a:r>
            <a:r>
              <a:rPr lang="en-US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indent="85725" algn="ctr">
              <a:defRPr/>
            </a:pPr>
            <a:endParaRPr lang="ru-RU" dirty="0">
              <a:solidFill>
                <a:schemeClr val="bg1"/>
              </a:solidFill>
              <a:latin typeface="Calibri" pitchFamily="34" charset="0"/>
            </a:endParaRPr>
          </a:p>
          <a:p>
            <a:pPr indent="85725" algn="ctr">
              <a:defRPr/>
            </a:pP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901B4-3CC5-4357-B908-9F9334B8C271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4086" y="4419325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 Перспективы рынка металлоконструкций в 2019-2024 </a:t>
            </a:r>
            <a:r>
              <a:rPr lang="ru-RU" sz="2000" b="1" dirty="0" err="1" smtClean="0">
                <a:solidFill>
                  <a:srgbClr val="0070C0"/>
                </a:solidFill>
                <a:latin typeface="Arial Narrow" pitchFamily="34" charset="0"/>
              </a:rPr>
              <a:t>гг</a:t>
            </a:r>
            <a:endParaRPr lang="ru-RU" sz="20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692696"/>
            <a:ext cx="676875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НАЦИОНАЛЬНЫЕ ПРОЕКТЫ</a:t>
            </a: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</a:t>
            </a: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Строительная контора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А.В. Бари -  первая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инжиниринговая компания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в России (1880 г.)</a:t>
            </a: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>
              <a:buAutoNum type="arabicPeriod"/>
            </a:pP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996" y="1916832"/>
            <a:ext cx="6617422" cy="3515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4086" y="4419325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 Перспективы рынка металлоконструкций в 2019-2024 </a:t>
            </a:r>
            <a:r>
              <a:rPr lang="ru-RU" sz="2000" b="1" dirty="0" err="1" smtClean="0">
                <a:solidFill>
                  <a:srgbClr val="0070C0"/>
                </a:solidFill>
                <a:latin typeface="Arial Narrow" pitchFamily="34" charset="0"/>
              </a:rPr>
              <a:t>гг</a:t>
            </a:r>
            <a:endParaRPr lang="ru-RU" sz="20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692696"/>
            <a:ext cx="676875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</a:t>
            </a: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>
              <a:buAutoNum type="arabicPeriod"/>
            </a:pP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900" y="3717032"/>
            <a:ext cx="6384917" cy="178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275" y="1123964"/>
            <a:ext cx="6308576" cy="237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7495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94086" y="4419325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 Перспективы рынка металлоконструкций в 2019-2024 </a:t>
            </a:r>
            <a:r>
              <a:rPr lang="ru-RU" sz="2000" b="1" dirty="0" err="1" smtClean="0">
                <a:solidFill>
                  <a:srgbClr val="0070C0"/>
                </a:solidFill>
                <a:latin typeface="Arial Narrow" pitchFamily="34" charset="0"/>
              </a:rPr>
              <a:t>гг</a:t>
            </a:r>
            <a:endParaRPr lang="ru-RU" sz="20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692696"/>
            <a:ext cx="676875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</a:t>
            </a: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>
              <a:buAutoNum type="arabicPeriod"/>
            </a:pP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9" y="733126"/>
            <a:ext cx="4320479" cy="521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68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Состояние  рынка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0000" y="692696"/>
            <a:ext cx="799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/>
            <a:endParaRPr lang="ru-RU" sz="1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prstClr val="black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5024"/>
            <a:ext cx="4672012" cy="236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 bwMode="auto">
          <a:xfrm>
            <a:off x="467543" y="850504"/>
            <a:ext cx="3600401" cy="156966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Металлургические компании:</a:t>
            </a:r>
          </a:p>
          <a:p>
            <a:pPr eaLnBrk="0" hangingPunct="0"/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eaLnBrk="0" hangingPunct="0"/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1.Инновационные материалы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Высокопрочные стали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Атмосферостойкие стали</a:t>
            </a:r>
          </a:p>
          <a:p>
            <a:pPr eaLnBrk="0" hangingPunct="0"/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2.Новые типы прокатных и сварных профилей</a:t>
            </a:r>
          </a:p>
          <a:p>
            <a:pPr eaLnBrk="0" hangingPunct="0"/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95536" y="3428492"/>
            <a:ext cx="3600401" cy="230832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Заводы металлоконструкций:</a:t>
            </a:r>
          </a:p>
          <a:p>
            <a:pPr eaLnBrk="0" hangingPunct="0"/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28600" indent="-228600" eaLnBrk="0" hangingPunct="0">
              <a:buAutoNum type="arabicPeriod"/>
            </a:pP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Резкий рост производительности и</a:t>
            </a:r>
          </a:p>
          <a:p>
            <a:pPr eaLnBrk="0" hangingPunct="0"/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     возможностей производства за счет                </a:t>
            </a:r>
            <a:r>
              <a:rPr lang="ru-RU" sz="12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    создания роботизированных производств.</a:t>
            </a:r>
          </a:p>
          <a:p>
            <a:pPr marL="228600" indent="-228600" eaLnBrk="0" hangingPunct="0">
              <a:buAutoNum type="arabicPeriod" startAt="2"/>
            </a:pP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Комбинирование операций: сверление, пиление, рубка, резка;</a:t>
            </a:r>
          </a:p>
          <a:p>
            <a:pPr marL="228600" indent="-228600" eaLnBrk="0" hangingPunct="0">
              <a:buAutoNum type="arabicPeriod" startAt="2"/>
            </a:pP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Использование цифровых технологий, развитие средств автоматизированного проектирования и моделирования (3</a:t>
            </a:r>
            <a:r>
              <a:rPr lang="en-US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D</a:t>
            </a: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,</a:t>
            </a:r>
          </a:p>
          <a:p>
            <a:pPr eaLnBrk="0" hangingPunct="0"/>
            <a:r>
              <a:rPr lang="ru-RU" sz="12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</a:t>
            </a: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    </a:t>
            </a:r>
            <a:r>
              <a:rPr lang="en-US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BIM)</a:t>
            </a:r>
            <a:r>
              <a:rPr lang="ru-RU" sz="12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836712"/>
            <a:ext cx="4679200" cy="230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7707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Состояние  рынка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611560" y="1447763"/>
            <a:ext cx="5889252" cy="360098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eaLnBrk="0" hangingPunct="0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Строительство и проектирование:</a:t>
            </a:r>
          </a:p>
          <a:p>
            <a:pPr eaLnBrk="0" hangingPunct="0"/>
            <a:endParaRPr lang="ru-RU" sz="2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28600" indent="-228600" eaLnBrk="0" hangingPunct="0">
              <a:buAutoNum type="arabicPeriod"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Нет информации о новых технологиях</a:t>
            </a:r>
          </a:p>
          <a:p>
            <a:pPr marL="228600" indent="-228600" eaLnBrk="0" hangingPunct="0">
              <a:buAutoNum type="arabicPeriod"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Нет опыта применения новых технологий и материалов</a:t>
            </a:r>
          </a:p>
          <a:p>
            <a:pPr marL="228600" indent="-228600" eaLnBrk="0" hangingPunct="0">
              <a:buAutoNum type="arabicPeriod"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Высокая коррупционная составляющая при выборе  Подрядчиков и поставщиков </a:t>
            </a:r>
          </a:p>
          <a:p>
            <a:pPr eaLnBrk="0" hangingPunct="0"/>
            <a:endParaRPr lang="ru-RU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eaLnBrk="0" hangingPunct="0"/>
            <a:endParaRPr lang="ru-RU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eaLnBrk="0" hangingPunct="0"/>
            <a:endParaRPr lang="ru-RU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latin typeface="+mj-lt"/>
            </a:endParaRPr>
          </a:p>
          <a:p>
            <a:pPr marL="228600" indent="-228600" eaLnBrk="0" hangingPunct="0">
              <a:buAutoNum type="arabicPeriod" startAt="4"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Низкая квалификация Подрядчиков</a:t>
            </a:r>
          </a:p>
          <a:p>
            <a:pPr marL="228600" indent="-228600" eaLnBrk="0" hangingPunct="0">
              <a:buAutoNum type="arabicPeriod" startAt="4"/>
            </a:pPr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Дискредитация новых технологий и материалов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392712" y="3625015"/>
            <a:ext cx="326948" cy="48482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9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85750" y="4869159"/>
            <a:ext cx="8169088" cy="990325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</a:rPr>
              <a:t>ПРОИЗВОДСТВО</a:t>
            </a:r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</a:rPr>
              <a:t>ПОТРЕБИТЕЛЬ</a:t>
            </a:r>
            <a:endParaRPr lang="ru-RU" sz="20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 Перспективы рынка металлоконструкций  2019г</a:t>
            </a:r>
          </a:p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schemeClr val="bg1"/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692696"/>
            <a:ext cx="676875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</a:t>
            </a:r>
          </a:p>
          <a:p>
            <a:pPr algn="just"/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                                   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>
              <a:buAutoNum type="arabicPeriod"/>
            </a:pP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228600" indent="-228600" algn="just"/>
            <a:r>
              <a:rPr lang="ru-RU" sz="1200" u="sng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latin typeface="Arial Narrow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1612" y="1420994"/>
            <a:ext cx="251640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7"/>
            <a:ext cx="2432100" cy="2570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0888"/>
            <a:ext cx="268632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885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42875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57158" y="4509120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95536" y="332656"/>
            <a:ext cx="9108464" cy="4548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Состояние  рынка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302" y="1124744"/>
            <a:ext cx="4586061" cy="303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8879" y="3351345"/>
            <a:ext cx="3694427" cy="279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 bwMode="auto">
          <a:xfrm>
            <a:off x="755576" y="4730301"/>
            <a:ext cx="2212465" cy="40011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eaLnBrk="0" hangingPunct="0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Здания из ЛСТК</a:t>
            </a:r>
          </a:p>
        </p:txBody>
      </p:sp>
    </p:spTree>
    <p:extLst>
      <p:ext uri="{BB962C8B-B14F-4D97-AF65-F5344CB8AC3E}">
        <p14:creationId xmlns:p14="http://schemas.microsoft.com/office/powerpoint/2010/main" xmlns="" val="39588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-252536" y="157200"/>
            <a:ext cx="8372475" cy="5715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6250" y="3071813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80102" y="4508892"/>
            <a:ext cx="4143375" cy="1440160"/>
          </a:xfrm>
          <a:prstGeom prst="rect">
            <a:avLst/>
          </a:prstGeom>
          <a:noFill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ru-RU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3" y="6286500"/>
            <a:ext cx="4429125" cy="428625"/>
          </a:xfrm>
          <a:prstGeom prst="roundRect">
            <a:avLst>
              <a:gd name="adj" fmla="val 2294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80102" y="476672"/>
            <a:ext cx="8612378" cy="50405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Состояние  рынка металлоконструкций  2019г</a:t>
            </a:r>
            <a:endParaRPr lang="ru-RU" sz="2200" b="1" dirty="0">
              <a:ln w="6350">
                <a:noFill/>
              </a:ln>
              <a:solidFill>
                <a:prstClr val="black"/>
              </a:solidFill>
              <a:latin typeface="Trebuchet MS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/>
                </a:solidFill>
              </a:rPr>
              <a:t>5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6143644"/>
            <a:ext cx="928694" cy="406286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015" y="3500438"/>
            <a:ext cx="340392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2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just"/>
            <a:endParaRPr lang="ru-RU" sz="1400" dirty="0">
              <a:solidFill>
                <a:prstClr val="white"/>
              </a:solidFill>
              <a:latin typeface="Arial Narrow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323" y="1075998"/>
            <a:ext cx="3646303" cy="4729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7691" y="2636912"/>
            <a:ext cx="3391423" cy="213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364088" y="4149080"/>
            <a:ext cx="2245026" cy="619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0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txDef>
      <a:spPr bwMode="auto">
        <a:ln>
          <a:solidFill>
            <a:schemeClr val="tx1">
              <a:lumMod val="50000"/>
            </a:schemeClr>
          </a:solidFill>
          <a:headEnd/>
          <a:tailEnd/>
        </a:ln>
      </a:spPr>
      <a:bodyPr anchor="ctr"/>
      <a:lstStyle>
        <a:defPPr eaLnBrk="0" hangingPunct="0">
          <a:defRPr sz="1200" b="1" dirty="0" smtClean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solidFill>
              <a:schemeClr val="bg1"/>
            </a:solidFill>
            <a:latin typeface="+mj-lt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16043</TotalTime>
  <Words>365</Words>
  <Application>Microsoft Office PowerPoint</Application>
  <PresentationFormat>Экран (4:3)</PresentationFormat>
  <Paragraphs>210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ОТЕЧЕСТВЕННЫЙ ОПЫТ ПРОЕКТИРОВАНИЯ ОПОРНЫХ ОСНОВАНИЙ МОРСКИХ СТАЦИОНАРНЫХ ПЛАТФОРМ ДЛЯ ДОБЫЧИ НЕФТИ И ГАЗА</dc:title>
  <dc:creator>Силина Наталья Геннадьевна</dc:creator>
  <cp:lastModifiedBy>Силина</cp:lastModifiedBy>
  <cp:revision>1042</cp:revision>
  <dcterms:modified xsi:type="dcterms:W3CDTF">2019-05-13T07:13:54Z</dcterms:modified>
</cp:coreProperties>
</file>