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9"/>
  </p:notesMasterIdLst>
  <p:sldIdLst>
    <p:sldId id="263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37680B-A1D2-4CC1-822A-76244E3542F9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396A5B-319E-4E46-8A48-A5D85D4D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26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795F2E0A-773B-4CAB-9BFF-E3F1823034DC}" type="slidenum">
              <a:rPr lang="ru-RU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AFDDB-6A7F-4CD0-9BA3-CBD9DC7888FE}" type="datetimeFigureOut">
              <a:rPr lang="ru-RU">
                <a:solidFill>
                  <a:srgbClr val="FFFFFF"/>
                </a:solidFill>
              </a:rPr>
              <a:pPr>
                <a:defRPr/>
              </a:pPr>
              <a:t>14.05.2019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61AE5-60BB-4472-B80B-07ACC46BC18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900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06224-689C-4151-8EC2-88032C147DB8}" type="datetimeFigureOut">
              <a:rPr lang="ru-RU">
                <a:solidFill>
                  <a:srgbClr val="FFFFFF"/>
                </a:solidFill>
              </a:rPr>
              <a:pPr>
                <a:defRPr/>
              </a:pPr>
              <a:t>14.05.2019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0F00A-4E71-4E52-989C-490CB5EF203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30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92B91B-A29D-4D11-9161-DED41C0D3A44}" type="datetimeFigureOut">
              <a:rPr lang="ru-RU">
                <a:solidFill>
                  <a:srgbClr val="FFFFFF"/>
                </a:solidFill>
              </a:rPr>
              <a:pPr>
                <a:defRPr/>
              </a:pPr>
              <a:t>14.05.2019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669AC-7DB7-471F-9DC8-C1BCB4D0214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0327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9"/>
          <p:cNvSpPr/>
          <p:nvPr/>
        </p:nvSpPr>
        <p:spPr>
          <a:xfrm rot="20707748">
            <a:off x="-617538" y="-652463"/>
            <a:ext cx="6664326" cy="3943351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11"/>
          <p:cNvSpPr/>
          <p:nvPr/>
        </p:nvSpPr>
        <p:spPr>
          <a:xfrm rot="20707748">
            <a:off x="6167438" y="-441325"/>
            <a:ext cx="3127375" cy="2425700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10"/>
          <p:cNvSpPr/>
          <p:nvPr/>
        </p:nvSpPr>
        <p:spPr>
          <a:xfrm rot="20707748">
            <a:off x="7143750" y="2001838"/>
            <a:ext cx="2679700" cy="4945062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ounded Rectangle 8"/>
          <p:cNvSpPr/>
          <p:nvPr/>
        </p:nvSpPr>
        <p:spPr>
          <a:xfrm rot="20707748">
            <a:off x="-206375" y="3322638"/>
            <a:ext cx="7378700" cy="4557712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/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20700000">
            <a:off x="6742113" y="2312988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70D6FF75-CE37-4864-9CD0-406CB4F1BE9E}" type="datetimeFigureOut">
              <a:rPr lang="ru-RU">
                <a:solidFill>
                  <a:prstClr val="white"/>
                </a:solidFill>
              </a:rPr>
              <a:pPr>
                <a:defRPr/>
              </a:pPr>
              <a:t>14.05.2019</a:t>
            </a:fld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20700000">
            <a:off x="6551613" y="1528763"/>
            <a:ext cx="24653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20700000">
            <a:off x="6451600" y="1162050"/>
            <a:ext cx="2133600" cy="420688"/>
          </a:xfrm>
        </p:spPr>
        <p:txBody>
          <a:bodyPr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6721645-4754-4E7A-8AB6-B1ED08E5F1BB}" type="slidenum">
              <a:rPr lang="ru-RU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18413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8"/>
          <p:cNvSpPr/>
          <p:nvPr/>
        </p:nvSpPr>
        <p:spPr>
          <a:xfrm rot="907748">
            <a:off x="-865188" y="850900"/>
            <a:ext cx="3614738" cy="6151563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12"/>
          <p:cNvSpPr/>
          <p:nvPr/>
        </p:nvSpPr>
        <p:spPr>
          <a:xfrm rot="907748">
            <a:off x="17463" y="-511175"/>
            <a:ext cx="3735387" cy="1387475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13"/>
          <p:cNvSpPr/>
          <p:nvPr/>
        </p:nvSpPr>
        <p:spPr>
          <a:xfrm rot="907748">
            <a:off x="2146300" y="6589713"/>
            <a:ext cx="1981200" cy="536575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ounded Rectangle 14"/>
          <p:cNvSpPr/>
          <p:nvPr/>
        </p:nvSpPr>
        <p:spPr>
          <a:xfrm rot="907748">
            <a:off x="3184525" y="-554038"/>
            <a:ext cx="6783388" cy="7826376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688" y="608013"/>
            <a:ext cx="178911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0C57B-C335-4B54-9AC0-9A71B4D7D77B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14.05.2019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563" y="6176963"/>
            <a:ext cx="23923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238" y="300038"/>
            <a:ext cx="22875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850E7-98AA-4905-B7CB-2C2FF8CF3601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22861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6"/>
          <p:cNvSpPr/>
          <p:nvPr/>
        </p:nvSpPr>
        <p:spPr>
          <a:xfrm rot="900000">
            <a:off x="-57150" y="-1017588"/>
            <a:ext cx="7412038" cy="3438526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17"/>
          <p:cNvSpPr/>
          <p:nvPr/>
        </p:nvSpPr>
        <p:spPr>
          <a:xfrm rot="900000">
            <a:off x="-776288" y="2417763"/>
            <a:ext cx="6997701" cy="5080000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18"/>
          <p:cNvSpPr/>
          <p:nvPr/>
        </p:nvSpPr>
        <p:spPr>
          <a:xfrm rot="900000">
            <a:off x="6337300" y="3775075"/>
            <a:ext cx="3103563" cy="3544888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ounded Rectangle 19"/>
          <p:cNvSpPr/>
          <p:nvPr/>
        </p:nvSpPr>
        <p:spPr>
          <a:xfrm rot="900000">
            <a:off x="7327900" y="-104775"/>
            <a:ext cx="2351088" cy="3821113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/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638" y="3760788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1DFAADE-94F7-4486-B83E-66EC88B66D1A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14.05.2019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438" y="3170238"/>
            <a:ext cx="19272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7088" y="2660650"/>
            <a:ext cx="68262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D7E20FBE-C7E1-4FE8-A159-324FF3170790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25566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6"/>
          <p:cNvSpPr/>
          <p:nvPr/>
        </p:nvSpPr>
        <p:spPr>
          <a:xfrm rot="20707748">
            <a:off x="-882650" y="-625475"/>
            <a:ext cx="7439025" cy="7343775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17"/>
          <p:cNvSpPr/>
          <p:nvPr/>
        </p:nvSpPr>
        <p:spPr>
          <a:xfrm rot="20707748">
            <a:off x="3236913" y="6275388"/>
            <a:ext cx="4387850" cy="1165225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ounded Rectangle 18"/>
          <p:cNvSpPr/>
          <p:nvPr/>
        </p:nvSpPr>
        <p:spPr>
          <a:xfrm rot="20707748">
            <a:off x="7661275" y="5462588"/>
            <a:ext cx="1708150" cy="1535112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ounded Rectangle 19"/>
          <p:cNvSpPr/>
          <p:nvPr/>
        </p:nvSpPr>
        <p:spPr>
          <a:xfrm rot="20707748">
            <a:off x="6667500" y="-490538"/>
            <a:ext cx="3065463" cy="5811838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 rot="20700000">
            <a:off x="7756525" y="5888038"/>
            <a:ext cx="124142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F5C8031-A3F1-4A57-8D32-F67E7FD2C81F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14.05.2019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 rot="20700000">
            <a:off x="4054475" y="5494338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 rot="20700000">
            <a:off x="7689850" y="5643563"/>
            <a:ext cx="1241425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E86A91D1-3EF0-4E7E-AC36-F5BBCE933E14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65690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52"/>
          <p:cNvSpPr/>
          <p:nvPr/>
        </p:nvSpPr>
        <p:spPr>
          <a:xfrm rot="20707748">
            <a:off x="-882650" y="-625475"/>
            <a:ext cx="7439025" cy="7343775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ounded Rectangle 53"/>
          <p:cNvSpPr/>
          <p:nvPr/>
        </p:nvSpPr>
        <p:spPr>
          <a:xfrm rot="20707748">
            <a:off x="3236913" y="6275388"/>
            <a:ext cx="4387850" cy="1165225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ounded Rectangle 54"/>
          <p:cNvSpPr/>
          <p:nvPr/>
        </p:nvSpPr>
        <p:spPr>
          <a:xfrm rot="20707748">
            <a:off x="7661275" y="5462588"/>
            <a:ext cx="1708150" cy="1535112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ounded Rectangle 55"/>
          <p:cNvSpPr/>
          <p:nvPr/>
        </p:nvSpPr>
        <p:spPr>
          <a:xfrm rot="20707748">
            <a:off x="6667500" y="-490538"/>
            <a:ext cx="3065463" cy="5811838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>
          <a:xfrm rot="20700000">
            <a:off x="7753350" y="5888038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F88AF175-A76B-48D5-A0D3-3B0887DE8507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14.05.2019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 rot="20700000">
            <a:off x="4051300" y="5495925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>
          <a:xfrm rot="20700000">
            <a:off x="7689850" y="5641975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7201C24E-C932-457E-8999-48C88482CBCA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34801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0"/>
          <p:cNvSpPr/>
          <p:nvPr/>
        </p:nvSpPr>
        <p:spPr>
          <a:xfrm rot="907748">
            <a:off x="-865188" y="850900"/>
            <a:ext cx="3614738" cy="6151563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ounded Rectangle 21"/>
          <p:cNvSpPr/>
          <p:nvPr/>
        </p:nvSpPr>
        <p:spPr>
          <a:xfrm rot="907748">
            <a:off x="17463" y="-511175"/>
            <a:ext cx="3735387" cy="1387475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22"/>
          <p:cNvSpPr/>
          <p:nvPr/>
        </p:nvSpPr>
        <p:spPr>
          <a:xfrm rot="907748">
            <a:off x="2146300" y="6589713"/>
            <a:ext cx="1981200" cy="536575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23"/>
          <p:cNvSpPr/>
          <p:nvPr/>
        </p:nvSpPr>
        <p:spPr>
          <a:xfrm rot="907748">
            <a:off x="3184525" y="-554038"/>
            <a:ext cx="6783388" cy="7826376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2275" y="612775"/>
            <a:ext cx="17922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CCE6B-24C0-433C-BFC4-7ADC6313929D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14.05.2019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963" y="6100763"/>
            <a:ext cx="3051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2063" y="301625"/>
            <a:ext cx="2286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0BE0B-1928-4916-9731-9AE034841A32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9496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 rot="900000">
            <a:off x="-371475" y="-1217613"/>
            <a:ext cx="8577263" cy="6343651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Rounded Rectangle 12"/>
          <p:cNvSpPr/>
          <p:nvPr/>
        </p:nvSpPr>
        <p:spPr>
          <a:xfrm rot="900000">
            <a:off x="-449263" y="5208588"/>
            <a:ext cx="7470776" cy="2486025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Rounded Rectangle 13"/>
          <p:cNvSpPr/>
          <p:nvPr/>
        </p:nvSpPr>
        <p:spPr>
          <a:xfrm rot="900000">
            <a:off x="7192963" y="6483350"/>
            <a:ext cx="1931987" cy="63500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ounded Rectangle 14"/>
          <p:cNvSpPr/>
          <p:nvPr/>
        </p:nvSpPr>
        <p:spPr>
          <a:xfrm rot="900000">
            <a:off x="8126413" y="92075"/>
            <a:ext cx="1879600" cy="6415088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575" y="592772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895D123C-B57A-46A8-B1F8-7C956E968A6C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14.05.2019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550" y="5988050"/>
            <a:ext cx="3124200" cy="293688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363" y="5570538"/>
            <a:ext cx="715962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FDED3864-B077-456B-8057-4EF5C328729E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64060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2"/>
          <p:cNvSpPr/>
          <p:nvPr/>
        </p:nvSpPr>
        <p:spPr>
          <a:xfrm rot="20707748">
            <a:off x="-896938" y="-623888"/>
            <a:ext cx="7286626" cy="60404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13"/>
          <p:cNvSpPr/>
          <p:nvPr/>
        </p:nvSpPr>
        <p:spPr>
          <a:xfrm rot="20707748">
            <a:off x="65088" y="5378450"/>
            <a:ext cx="7442200" cy="2476500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ounded Rectangle 14"/>
          <p:cNvSpPr/>
          <p:nvPr/>
        </p:nvSpPr>
        <p:spPr>
          <a:xfrm rot="20707748">
            <a:off x="7661275" y="5459413"/>
            <a:ext cx="1708150" cy="1538287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ounded Rectangle 15"/>
          <p:cNvSpPr/>
          <p:nvPr/>
        </p:nvSpPr>
        <p:spPr>
          <a:xfrm rot="20707748">
            <a:off x="6673850" y="-490538"/>
            <a:ext cx="3059113" cy="5810251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/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 rot="20700000">
            <a:off x="7753350" y="5888038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F2E8862E-55FA-423D-889E-AD515040EC91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14.05.2019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 rot="20700000">
            <a:off x="4264025" y="6099175"/>
            <a:ext cx="3062288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 rot="20700000">
            <a:off x="7689850" y="5641975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1AB99518-CE89-4DC5-9080-FA5EBB5AF210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56743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1E365-EA48-44F5-95F5-6A8A94B3CF15}" type="datetimeFigureOut">
              <a:rPr lang="ru-RU">
                <a:solidFill>
                  <a:srgbClr val="FFFFFF"/>
                </a:solidFill>
              </a:rPr>
              <a:pPr>
                <a:defRPr/>
              </a:pPr>
              <a:t>14.05.2019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60C71-B6FA-4914-AB86-6F01C65477C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1073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 rot="900000">
            <a:off x="-533400" y="-979488"/>
            <a:ext cx="6672263" cy="6821488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15"/>
          <p:cNvSpPr/>
          <p:nvPr/>
        </p:nvSpPr>
        <p:spPr>
          <a:xfrm rot="900000">
            <a:off x="-284163" y="5969000"/>
            <a:ext cx="5300663" cy="1497013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ounded Rectangle 16"/>
          <p:cNvSpPr/>
          <p:nvPr/>
        </p:nvSpPr>
        <p:spPr>
          <a:xfrm rot="900000">
            <a:off x="6931025" y="-242888"/>
            <a:ext cx="2433638" cy="1384301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ounded Rectangle 17"/>
          <p:cNvSpPr/>
          <p:nvPr/>
        </p:nvSpPr>
        <p:spPr>
          <a:xfrm rot="900000">
            <a:off x="5899150" y="1282700"/>
            <a:ext cx="3843338" cy="61785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/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938" y="571500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96A7A0F0-9366-4762-9E4C-A1F327680D75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14.05.2019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700" y="5162550"/>
            <a:ext cx="297656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913" y="390525"/>
            <a:ext cx="196215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D7F3CFDC-E8EA-4798-998E-5DAD97F0CFB8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476153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1"/>
          <p:cNvSpPr/>
          <p:nvPr/>
        </p:nvSpPr>
        <p:spPr>
          <a:xfrm rot="20707748">
            <a:off x="-895350" y="-766763"/>
            <a:ext cx="8332788" cy="5894388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12"/>
          <p:cNvSpPr/>
          <p:nvPr/>
        </p:nvSpPr>
        <p:spPr>
          <a:xfrm rot="20707748">
            <a:off x="65088" y="5089525"/>
            <a:ext cx="8528050" cy="2911475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13"/>
          <p:cNvSpPr/>
          <p:nvPr/>
        </p:nvSpPr>
        <p:spPr>
          <a:xfrm rot="20707748">
            <a:off x="8534400" y="3840163"/>
            <a:ext cx="1011238" cy="2994025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ounded Rectangle 14"/>
          <p:cNvSpPr/>
          <p:nvPr/>
        </p:nvSpPr>
        <p:spPr>
          <a:xfrm rot="20707748">
            <a:off x="7588250" y="-322263"/>
            <a:ext cx="1976438" cy="407352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20700000">
            <a:off x="6996113" y="6238875"/>
            <a:ext cx="1524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0A329-D073-4CEA-B30C-E24162D4104F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14.05.2019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20700000">
            <a:off x="5321300" y="6094413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20700000">
            <a:off x="8181975" y="3246438"/>
            <a:ext cx="90805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0EE557D5-4240-4702-90DC-E9442080BA2A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37686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1"/>
          <p:cNvSpPr/>
          <p:nvPr/>
        </p:nvSpPr>
        <p:spPr>
          <a:xfrm rot="20707748">
            <a:off x="-882650" y="-625475"/>
            <a:ext cx="7440613" cy="7346950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12"/>
          <p:cNvSpPr/>
          <p:nvPr/>
        </p:nvSpPr>
        <p:spPr>
          <a:xfrm rot="20707748">
            <a:off x="3227388" y="6273800"/>
            <a:ext cx="4395787" cy="1168400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ounded Rectangle 13"/>
          <p:cNvSpPr/>
          <p:nvPr/>
        </p:nvSpPr>
        <p:spPr>
          <a:xfrm rot="20707748">
            <a:off x="7659688" y="5459413"/>
            <a:ext cx="1709737" cy="1538287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ounded Rectangle 14"/>
          <p:cNvSpPr/>
          <p:nvPr/>
        </p:nvSpPr>
        <p:spPr>
          <a:xfrm rot="20707748">
            <a:off x="6665913" y="-490538"/>
            <a:ext cx="3067050" cy="5811838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 rot="20700000">
            <a:off x="7753350" y="5888038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94A694A0-D63E-440C-B59D-3E09E3FF040C}" type="datetimeFigureOut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14.05.2019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 rot="20700000">
            <a:off x="4997450" y="6188075"/>
            <a:ext cx="238125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 rot="20700000">
            <a:off x="7689850" y="5641975"/>
            <a:ext cx="12446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C1E9DC56-AEB5-4B70-A089-9B282C39DD80}" type="slidenum">
              <a:rPr lang="ru-RU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08104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514A2-0BBE-4762-9AB0-560781261DFC}" type="datetimeFigureOut">
              <a:rPr lang="ru-RU">
                <a:solidFill>
                  <a:srgbClr val="FFFFFF"/>
                </a:solidFill>
              </a:rPr>
              <a:pPr>
                <a:defRPr/>
              </a:pPr>
              <a:t>14.05.2019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F2F0B-9EED-42D0-91D0-42A8E8CAC41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924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BF717-AC23-47F2-883B-F3E849AE49D9}" type="datetimeFigureOut">
              <a:rPr lang="ru-RU">
                <a:solidFill>
                  <a:srgbClr val="FFFFFF"/>
                </a:solidFill>
              </a:rPr>
              <a:pPr>
                <a:defRPr/>
              </a:pPr>
              <a:t>14.05.2019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BF404-A8B8-42C7-B53B-98E204AD024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088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C07BE-C546-4273-8711-C35502BA02F9}" type="datetimeFigureOut">
              <a:rPr lang="ru-RU">
                <a:solidFill>
                  <a:srgbClr val="FFFFFF"/>
                </a:solidFill>
              </a:rPr>
              <a:pPr>
                <a:defRPr/>
              </a:pPr>
              <a:t>14.05.2019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E2245-C6D3-479D-8995-E5B5AFBB466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61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294B9-C64E-4323-8680-18420284DF5A}" type="datetimeFigureOut">
              <a:rPr lang="ru-RU">
                <a:solidFill>
                  <a:srgbClr val="FFFFFF"/>
                </a:solidFill>
              </a:rPr>
              <a:pPr>
                <a:defRPr/>
              </a:pPr>
              <a:t>14.05.2019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37F8B-AFA1-4D7F-864C-CC5477B2D20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508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7F0BE-2E4C-44BC-83CE-156094888A06}" type="datetimeFigureOut">
              <a:rPr lang="ru-RU">
                <a:solidFill>
                  <a:srgbClr val="FFFFFF"/>
                </a:solidFill>
              </a:rPr>
              <a:pPr>
                <a:defRPr/>
              </a:pPr>
              <a:t>14.05.2019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02C2D-E72D-43EB-AD43-3509BFE6FC7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682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BF1C7-FA67-4385-9981-DF9922AFC492}" type="datetimeFigureOut">
              <a:rPr lang="ru-RU">
                <a:solidFill>
                  <a:srgbClr val="FFFFFF"/>
                </a:solidFill>
              </a:rPr>
              <a:pPr>
                <a:defRPr/>
              </a:pPr>
              <a:t>14.05.2019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9962E6-6404-4B1E-84FC-60A8437A08B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677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D6976-8D66-4972-819C-390B10912D73}" type="datetimeFigureOut">
              <a:rPr lang="ru-RU">
                <a:solidFill>
                  <a:srgbClr val="FFFFFF"/>
                </a:solidFill>
              </a:rPr>
              <a:pPr>
                <a:defRPr/>
              </a:pPr>
              <a:t>14.05.2019</a:t>
            </a:fld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B734F-B092-4E28-98C1-B3CCC6DF522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143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A4C5FD-D59E-452B-AC46-03583E49328F}" type="datetimeFigureOut">
              <a:rPr lang="ru-RU">
                <a:solidFill>
                  <a:srgbClr val="FFFFFF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14.05.2019</a:t>
            </a:fld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2F82CF-DB95-4F9A-996E-29B9D3ABB697}" type="slidenum">
              <a:rPr lang="ru-RU">
                <a:solidFill>
                  <a:srgbClr val="FFFFFF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834009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Scan1080Base.png"/>
          <p:cNvPicPr>
            <a:picLocks noChangeAspect="1"/>
          </p:cNvPicPr>
          <p:nvPr/>
        </p:nvPicPr>
        <p:blipFill>
          <a:blip r:embed="rId14">
            <a:lum bright="-3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893" y="2807493"/>
            <a:ext cx="5321300" cy="18399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613" cy="4783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402FE0-ED21-4B15-BBEA-557A3522AA5C}" type="datetimeFigureOut">
              <a:rPr lang="ru-RU">
                <a:solidFill>
                  <a:prstClr val="white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14.05.2019</a:t>
            </a:fld>
            <a:endParaRPr lang="ru-RU">
              <a:solidFill>
                <a:prstClr val="white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2788" y="5318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967DB1-F1E7-413A-B2F8-F35CF736D837}" type="slidenum">
              <a:rPr lang="ru-RU">
                <a:solidFill>
                  <a:prstClr val="white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white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2071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125" indent="-365125" algn="l" rtl="0" eaLnBrk="0" fontAlgn="base" hangingPunct="0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0250" indent="-365125" algn="l" rtl="0" eaLnBrk="0" fontAlgn="base" hangingPunct="0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6963" indent="-319088" algn="l" rtl="0" eaLnBrk="0" fontAlgn="base" hangingPunct="0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3050" algn="l" rtl="0" eaLnBrk="0" fontAlgn="base" hangingPunct="0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4650" indent="-273050" algn="l" rtl="0" eaLnBrk="0" fontAlgn="base" hangingPunct="0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42888" y="2060848"/>
            <a:ext cx="8423275" cy="2886075"/>
          </a:xfrm>
        </p:spPr>
        <p:txBody>
          <a:bodyPr>
            <a:normAutofit fontScale="90000"/>
          </a:bodyPr>
          <a:lstStyle/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3200" dirty="0">
                <a:solidFill>
                  <a:srgbClr val="FFFF00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Объединение </a:t>
            </a:r>
            <a:r>
              <a:rPr lang="ru-RU" sz="3200" dirty="0" err="1">
                <a:solidFill>
                  <a:srgbClr val="FFFF00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металлостроителей</a:t>
            </a:r>
            <a:r>
              <a:rPr lang="ru-RU" sz="3200" dirty="0">
                <a:solidFill>
                  <a:srgbClr val="FFFF00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:</a:t>
            </a:r>
            <a:br>
              <a:rPr lang="ru-RU" sz="3200" dirty="0">
                <a:solidFill>
                  <a:srgbClr val="FFFF00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</a:br>
            <a:r>
              <a:rPr lang="ru-RU" sz="3200" dirty="0">
                <a:solidFill>
                  <a:srgbClr val="FFFF00"/>
                </a:solidFill>
                <a:effectLst/>
                <a:latin typeface="Arial Black" panose="020B0A04020102020204" pitchFamily="34" charset="0"/>
                <a:ea typeface="+mn-ea"/>
                <a:cs typeface="+mn-cs"/>
              </a:rPr>
              <a:t>миф или реальность?</a:t>
            </a:r>
            <a: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/>
            </a:r>
            <a:br>
              <a:rPr kumimoji="0" lang="ru-RU" alt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</a:br>
            <a:r>
              <a:rPr lang="ru-RU" sz="29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29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0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(почему не решаются важнейшие отраслевые проблемы)</a:t>
            </a:r>
            <a:br>
              <a:rPr lang="ru-RU" sz="20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9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2900" b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</a:br>
            <a:r>
              <a:rPr lang="ru-RU" sz="2200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доклад на 4-й Общероссийской конференции «Стальные конструкции: состояние и перспективы отрасли»</a:t>
            </a:r>
          </a:p>
        </p:txBody>
      </p:sp>
      <p:sp>
        <p:nvSpPr>
          <p:cNvPr id="31747" name="Text Box 12"/>
          <p:cNvSpPr txBox="1">
            <a:spLocks noChangeArrowheads="1"/>
          </p:cNvSpPr>
          <p:nvPr/>
        </p:nvSpPr>
        <p:spPr bwMode="auto">
          <a:xfrm>
            <a:off x="1546225" y="5799138"/>
            <a:ext cx="7381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>
                <a:solidFill>
                  <a:prstClr val="white"/>
                </a:solidFill>
              </a:rPr>
              <a:t>Елисеев Юрий Николаевич</a:t>
            </a:r>
            <a:endParaRPr lang="ru-RU" altLang="ru-RU" sz="1600">
              <a:solidFill>
                <a:prstClr val="white"/>
              </a:solidFill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>
                <a:solidFill>
                  <a:prstClr val="white"/>
                </a:solidFill>
              </a:rPr>
              <a:t>Руководитель Группы предприятий «Стальные конструкции»</a:t>
            </a:r>
            <a:endParaRPr lang="en-US" altLang="ru-RU" sz="1600">
              <a:solidFill>
                <a:prstClr val="white"/>
              </a:solidFill>
            </a:endParaRPr>
          </a:p>
        </p:txBody>
      </p:sp>
      <p:pic>
        <p:nvPicPr>
          <p:cNvPr id="3174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177" y="146051"/>
            <a:ext cx="2586986" cy="1698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280035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37734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45516" y="285750"/>
            <a:ext cx="8898483" cy="60721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2200" b="1" kern="0" dirty="0" smtClean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Программа национальной стандартизации на 2019 год</a:t>
            </a:r>
          </a:p>
        </p:txBody>
      </p:sp>
      <p:sp>
        <p:nvSpPr>
          <p:cNvPr id="32772" name="TextBox 1"/>
          <p:cNvSpPr txBox="1">
            <a:spLocks noChangeArrowheads="1"/>
          </p:cNvSpPr>
          <p:nvPr/>
        </p:nvSpPr>
        <p:spPr bwMode="auto">
          <a:xfrm>
            <a:off x="176510" y="4005064"/>
            <a:ext cx="8708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/>
              <a:t>«Профили стальные листовые гнутые с трапециевидными гофрами для строительства. </a:t>
            </a:r>
            <a:r>
              <a:rPr lang="ru-RU" altLang="ru-RU" sz="16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Методика расчета несущей способности</a:t>
            </a:r>
            <a:r>
              <a:rPr lang="ru-RU" altLang="ru-RU" sz="1600" b="1" dirty="0" smtClean="0"/>
              <a:t>»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/>
              <a:t>(шифр работы  - 1.13.144-1.152.19Б, срок разработки – 25.12.2019)</a:t>
            </a:r>
            <a:endParaRPr lang="ru-RU" altLang="ru-RU" sz="1600" dirty="0"/>
          </a:p>
        </p:txBody>
      </p:sp>
      <p:sp>
        <p:nvSpPr>
          <p:cNvPr id="32773" name="TextBox 1"/>
          <p:cNvSpPr txBox="1">
            <a:spLocks noChangeArrowheads="1"/>
          </p:cNvSpPr>
          <p:nvPr/>
        </p:nvSpPr>
        <p:spPr bwMode="auto">
          <a:xfrm>
            <a:off x="245517" y="4941168"/>
            <a:ext cx="85709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/>
              <a:t>«Профили стальные листовые гнутые с трапециевидными гофрами для строительства. </a:t>
            </a:r>
            <a:r>
              <a:rPr lang="ru-RU" altLang="ru-RU" sz="16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Метод испытаний на несущую способност</a:t>
            </a:r>
            <a:r>
              <a:rPr lang="ru-RU" altLang="ru-RU" sz="1600" b="1" dirty="0" smtClean="0">
                <a:solidFill>
                  <a:srgbClr val="FFFF00"/>
                </a:solidFill>
              </a:rPr>
              <a:t>ь</a:t>
            </a:r>
            <a:r>
              <a:rPr lang="ru-RU" altLang="ru-RU" sz="1600" b="1" dirty="0" smtClean="0"/>
              <a:t>»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/>
              <a:t>(шифр работы  - 1.13.144-1.151.19, срок разработки – 25.12.2019)</a:t>
            </a:r>
            <a:endParaRPr lang="ru-RU" alt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456" y="980728"/>
            <a:ext cx="4968552" cy="2780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6021288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Источник финансирования – смешанное (бюджет, бизнес-сообщество)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369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250825" y="1747838"/>
            <a:ext cx="41767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altLang="ru-RU" b="1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28625" y="330994"/>
            <a:ext cx="8572500" cy="122579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2400" b="1" kern="0" dirty="0" smtClean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Необходимость разработки Стандартов и существующие проблемы</a:t>
            </a:r>
          </a:p>
        </p:txBody>
      </p:sp>
      <p:sp>
        <p:nvSpPr>
          <p:cNvPr id="10" name="TextBox 2"/>
          <p:cNvSpPr txBox="1">
            <a:spLocks noChangeArrowheads="1"/>
          </p:cNvSpPr>
          <p:nvPr/>
        </p:nvSpPr>
        <p:spPr bwMode="auto">
          <a:xfrm>
            <a:off x="250825" y="1532434"/>
            <a:ext cx="8621713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ru-RU" altLang="ru-RU" dirty="0" smtClean="0">
                <a:solidFill>
                  <a:srgbClr val="FFFF00"/>
                </a:solidFill>
              </a:rPr>
              <a:t>На сегодняшний день в  </a:t>
            </a:r>
            <a:r>
              <a:rPr lang="ru-RU" altLang="ru-RU" dirty="0">
                <a:solidFill>
                  <a:srgbClr val="FFFF00"/>
                </a:solidFill>
              </a:rPr>
              <a:t>России отсутствуют </a:t>
            </a:r>
            <a:r>
              <a:rPr lang="ru-RU" altLang="ru-RU" dirty="0" smtClean="0">
                <a:solidFill>
                  <a:srgbClr val="FFFF00"/>
                </a:solidFill>
              </a:rPr>
              <a:t>подтвержденные </a:t>
            </a:r>
            <a:r>
              <a:rPr lang="ru-RU" altLang="ru-RU" dirty="0">
                <a:solidFill>
                  <a:srgbClr val="FFFF00"/>
                </a:solidFill>
              </a:rPr>
              <a:t>методики расчета основных функциональных свойств профилированных стальных настилов, прежде всего -  несущей способности </a:t>
            </a:r>
            <a:r>
              <a:rPr lang="ru-RU" altLang="ru-RU" dirty="0" smtClean="0">
                <a:solidFill>
                  <a:srgbClr val="FFFF00"/>
                </a:solidFill>
              </a:rPr>
              <a:t>изделий</a:t>
            </a:r>
            <a:r>
              <a:rPr lang="ru-RU" altLang="ru-RU" dirty="0">
                <a:solidFill>
                  <a:srgbClr val="FFFF00"/>
                </a:solidFill>
              </a:rPr>
              <a:t>. </a:t>
            </a:r>
            <a:r>
              <a:rPr lang="ru-RU" altLang="ru-RU" dirty="0" smtClean="0">
                <a:solidFill>
                  <a:srgbClr val="FFFF00"/>
                </a:solidFill>
              </a:rPr>
              <a:t>Стандартизованные методы испытаний на несущую способность также отсутствуют.</a:t>
            </a:r>
          </a:p>
          <a:p>
            <a:pPr eaLnBrk="1" hangingPunct="1">
              <a:spcBef>
                <a:spcPts val="600"/>
              </a:spcBef>
            </a:pPr>
            <a:r>
              <a:rPr lang="ru-RU" altLang="ru-RU" dirty="0" smtClean="0">
                <a:solidFill>
                  <a:srgbClr val="FFFF00"/>
                </a:solidFill>
              </a:rPr>
              <a:t>Это приводит к непреднамеренной, а в ряде случаев – и умышленной  фальсификации функциональных свойств продукции, введению потребителей в заблуждение и высокому риску обрушения строительных конструкций!</a:t>
            </a:r>
          </a:p>
          <a:p>
            <a:pPr eaLnBrk="1" hangingPunct="1">
              <a:spcBef>
                <a:spcPts val="600"/>
              </a:spcBef>
            </a:pPr>
            <a:r>
              <a:rPr lang="ru-RU" altLang="ru-RU" dirty="0" smtClean="0">
                <a:solidFill>
                  <a:srgbClr val="FFFF00"/>
                </a:solidFill>
              </a:rPr>
              <a:t>В России практически нет специалистов, способных квалифицированно на основе результатов многочисленных испытаний и накопленных многолетних статистических данных разработать требуемые нормативно-технические документы</a:t>
            </a:r>
            <a:endParaRPr lang="ru-RU" altLang="ru-RU" dirty="0">
              <a:solidFill>
                <a:srgbClr val="FFFF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941168"/>
            <a:ext cx="3106663" cy="176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004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250825" y="1747838"/>
            <a:ext cx="41767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altLang="ru-RU" b="1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427538" y="5661248"/>
            <a:ext cx="4251523" cy="83899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800" kern="0" dirty="0" smtClean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Британский Институт Стальных Конструкций (</a:t>
            </a:r>
            <a:r>
              <a:rPr lang="en-US" altLang="ru-RU" sz="1800" kern="0" dirty="0" smtClean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SCI)</a:t>
            </a:r>
            <a:endParaRPr lang="ru-RU" altLang="ru-RU" sz="1800" kern="0" dirty="0" smtClean="0">
              <a:solidFill>
                <a:srgbClr val="FFC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2774" name="TextBox 1"/>
          <p:cNvSpPr txBox="1">
            <a:spLocks noChangeArrowheads="1"/>
          </p:cNvSpPr>
          <p:nvPr/>
        </p:nvSpPr>
        <p:spPr bwMode="auto">
          <a:xfrm>
            <a:off x="250824" y="1101398"/>
            <a:ext cx="8570913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FFFF00"/>
                </a:solidFill>
              </a:rPr>
              <a:t>Оптимальным путем решения проблемы является использование опыта передовых научно-исследовательских и консультационных центров развитых стран мира – лидеров в области применения металла в строительстве.</a:t>
            </a:r>
            <a:endParaRPr lang="ru-RU" altLang="ru-RU" sz="2400" dirty="0">
              <a:solidFill>
                <a:srgbClr val="FFFF00"/>
              </a:solidFill>
            </a:endParaRPr>
          </a:p>
        </p:txBody>
      </p:sp>
      <p:sp>
        <p:nvSpPr>
          <p:cNvPr id="32775" name="TextBox 1"/>
          <p:cNvSpPr txBox="1">
            <a:spLocks noChangeArrowheads="1"/>
          </p:cNvSpPr>
          <p:nvPr/>
        </p:nvSpPr>
        <p:spPr bwMode="auto">
          <a:xfrm>
            <a:off x="476696" y="380048"/>
            <a:ext cx="85709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FFC000"/>
                </a:solidFill>
              </a:rPr>
              <a:t>ЧТО ДЕЛАТЬ В СЛОЖИВШЕЙСЯ СИТУАЦИИ?</a:t>
            </a:r>
            <a:endParaRPr lang="ru-RU" altLang="ru-RU" sz="2800" dirty="0">
              <a:solidFill>
                <a:srgbClr val="FFFFFF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56992"/>
            <a:ext cx="2047342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84015" y="5661248"/>
            <a:ext cx="3495898" cy="83899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800" kern="0" dirty="0" smtClean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Американский Институт Стальных Конструкций (</a:t>
            </a:r>
            <a:r>
              <a:rPr lang="en-US" altLang="ru-RU" sz="1800" kern="0" dirty="0" smtClean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AISC)</a:t>
            </a:r>
            <a:endParaRPr lang="ru-RU" altLang="ru-RU" sz="1800" kern="0" dirty="0" smtClean="0">
              <a:solidFill>
                <a:srgbClr val="FFC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08673"/>
            <a:ext cx="2433058" cy="1909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9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250825" y="1747838"/>
            <a:ext cx="41767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altLang="ru-RU" b="1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26213" y="188640"/>
            <a:ext cx="8572500" cy="83899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2000" b="1" kern="0" dirty="0" smtClean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Предложения Британского Института Стальных Конструкций (</a:t>
            </a:r>
            <a:r>
              <a:rPr lang="en-US" altLang="ru-RU" sz="2000" b="1" kern="0" dirty="0" smtClean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SCI) </a:t>
            </a:r>
            <a:r>
              <a:rPr lang="ru-RU" altLang="ru-RU" sz="2000" b="1" kern="0" dirty="0" smtClean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по разработке Стандартов</a:t>
            </a:r>
          </a:p>
        </p:txBody>
      </p:sp>
      <p:sp>
        <p:nvSpPr>
          <p:cNvPr id="32774" name="TextBox 1"/>
          <p:cNvSpPr txBox="1">
            <a:spLocks noChangeArrowheads="1"/>
          </p:cNvSpPr>
          <p:nvPr/>
        </p:nvSpPr>
        <p:spPr bwMode="auto">
          <a:xfrm>
            <a:off x="327800" y="1898848"/>
            <a:ext cx="85709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srgbClr val="FFFF00"/>
                </a:solidFill>
              </a:rPr>
              <a:t>В России в настоящее время институты, подобные SCI, отсутствуют.</a:t>
            </a:r>
            <a:endParaRPr lang="ru-RU" altLang="ru-RU" sz="1400" dirty="0">
              <a:solidFill>
                <a:srgbClr val="FFFF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2235" y="2276872"/>
            <a:ext cx="85847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1. Setting out the bearing capacity calculation method for trapezoidal profiled sheets – cost </a:t>
            </a:r>
            <a:r>
              <a:rPr lang="en-US" sz="1400" dirty="0" smtClean="0">
                <a:solidFill>
                  <a:srgbClr val="FFFF00"/>
                </a:solidFill>
              </a:rPr>
              <a:t>£</a:t>
            </a:r>
            <a:r>
              <a:rPr lang="ru-RU" sz="1400" dirty="0" smtClean="0">
                <a:solidFill>
                  <a:srgbClr val="FFFF00"/>
                </a:solidFill>
              </a:rPr>
              <a:t>1</a:t>
            </a:r>
            <a:r>
              <a:rPr lang="en-US" sz="1400" dirty="0" smtClean="0">
                <a:solidFill>
                  <a:srgbClr val="FFFF00"/>
                </a:solidFill>
              </a:rPr>
              <a:t>4,</a:t>
            </a:r>
            <a:r>
              <a:rPr lang="ru-RU" sz="1400" dirty="0" smtClean="0">
                <a:solidFill>
                  <a:srgbClr val="FFFF00"/>
                </a:solidFill>
              </a:rPr>
              <a:t>0</a:t>
            </a:r>
            <a:r>
              <a:rPr lang="en-US" sz="1400" dirty="0" smtClean="0">
                <a:solidFill>
                  <a:srgbClr val="FFFF00"/>
                </a:solidFill>
              </a:rPr>
              <a:t>00</a:t>
            </a:r>
            <a:r>
              <a:rPr lang="en-US" sz="1400" dirty="0" smtClean="0">
                <a:solidFill>
                  <a:srgbClr val="FFFF00"/>
                </a:solidFill>
              </a:rPr>
              <a:t>.</a:t>
            </a:r>
          </a:p>
          <a:p>
            <a:r>
              <a:rPr lang="en-US" sz="1400" dirty="0" smtClean="0"/>
              <a:t>2. Providing 2 – 3 examples to illustrate how the calculation method in (1) is applied – cost </a:t>
            </a:r>
            <a:r>
              <a:rPr lang="en-US" sz="1400" dirty="0" smtClean="0">
                <a:solidFill>
                  <a:srgbClr val="FFFF00"/>
                </a:solidFill>
              </a:rPr>
              <a:t>£</a:t>
            </a:r>
            <a:r>
              <a:rPr lang="ru-RU" sz="1400" dirty="0" smtClean="0">
                <a:solidFill>
                  <a:srgbClr val="FFFF00"/>
                </a:solidFill>
              </a:rPr>
              <a:t>17,000</a:t>
            </a:r>
            <a:r>
              <a:rPr lang="en-US" sz="1400" dirty="0" smtClean="0">
                <a:solidFill>
                  <a:srgbClr val="FFFF00"/>
                </a:solidFill>
              </a:rPr>
              <a:t>.</a:t>
            </a:r>
            <a:endParaRPr lang="en-US" sz="1400" dirty="0" smtClean="0">
              <a:solidFill>
                <a:srgbClr val="FFFF00"/>
              </a:solidFill>
            </a:endParaRPr>
          </a:p>
          <a:p>
            <a:r>
              <a:rPr lang="en-US" sz="1400" dirty="0" smtClean="0"/>
              <a:t>3. Development of spreadsheets based software using the calculation method in (1) that can be used to calculate the bearing capacity – cost </a:t>
            </a:r>
            <a:r>
              <a:rPr lang="en-US" sz="1400" dirty="0" smtClean="0">
                <a:solidFill>
                  <a:srgbClr val="FFFF00"/>
                </a:solidFill>
              </a:rPr>
              <a:t>£</a:t>
            </a:r>
            <a:r>
              <a:rPr lang="ru-RU" sz="1400" dirty="0" smtClean="0">
                <a:solidFill>
                  <a:srgbClr val="FFFF00"/>
                </a:solidFill>
              </a:rPr>
              <a:t>18,000</a:t>
            </a:r>
            <a:r>
              <a:rPr lang="en-US" sz="1400" dirty="0" smtClean="0">
                <a:solidFill>
                  <a:srgbClr val="FFFF00"/>
                </a:solidFill>
              </a:rPr>
              <a:t>.</a:t>
            </a:r>
            <a:endParaRPr lang="en-US" sz="1400" dirty="0" smtClean="0">
              <a:solidFill>
                <a:srgbClr val="FFFF00"/>
              </a:solidFill>
            </a:endParaRPr>
          </a:p>
          <a:p>
            <a:r>
              <a:rPr lang="en-US" sz="1400" dirty="0" smtClean="0"/>
              <a:t>4. Describing in detail the test method for determining experimentally the bearing capacity of  trapezoidal profiled sheets – cost </a:t>
            </a:r>
            <a:r>
              <a:rPr lang="en-US" sz="1400" dirty="0" smtClean="0">
                <a:solidFill>
                  <a:srgbClr val="FFFF00"/>
                </a:solidFill>
              </a:rPr>
              <a:t>£</a:t>
            </a:r>
            <a:r>
              <a:rPr lang="ru-RU" sz="1400" dirty="0" smtClean="0">
                <a:solidFill>
                  <a:srgbClr val="FFFF00"/>
                </a:solidFill>
              </a:rPr>
              <a:t>10</a:t>
            </a:r>
            <a:r>
              <a:rPr lang="en-US" sz="1400" dirty="0" smtClean="0">
                <a:solidFill>
                  <a:srgbClr val="FFFF00"/>
                </a:solidFill>
              </a:rPr>
              <a:t>.</a:t>
            </a:r>
            <a:r>
              <a:rPr lang="ru-RU" sz="1400" dirty="0" smtClean="0">
                <a:solidFill>
                  <a:srgbClr val="FFFF00"/>
                </a:solidFill>
              </a:rPr>
              <a:t>0</a:t>
            </a:r>
            <a:r>
              <a:rPr lang="en-US" sz="1400" dirty="0" smtClean="0">
                <a:solidFill>
                  <a:srgbClr val="FFFF00"/>
                </a:solidFill>
              </a:rPr>
              <a:t>00</a:t>
            </a:r>
            <a:r>
              <a:rPr lang="en-US" sz="1400" dirty="0" smtClean="0">
                <a:solidFill>
                  <a:srgbClr val="FFFF00"/>
                </a:solidFill>
              </a:rPr>
              <a:t>.</a:t>
            </a:r>
          </a:p>
          <a:p>
            <a:pPr algn="ctr"/>
            <a:r>
              <a:rPr lang="en-US" sz="20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In total - </a:t>
            </a:r>
            <a:r>
              <a:rPr lang="en-US" sz="20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£</a:t>
            </a:r>
            <a:r>
              <a:rPr lang="ru-RU" sz="20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59</a:t>
            </a:r>
            <a:r>
              <a:rPr lang="en-US" sz="20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.</a:t>
            </a:r>
            <a:r>
              <a:rPr lang="ru-RU" sz="20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0</a:t>
            </a:r>
            <a:r>
              <a:rPr lang="en-US" sz="20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00</a:t>
            </a:r>
            <a:endParaRPr lang="en-US" sz="20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1299" y="1032654"/>
            <a:ext cx="86023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СПРАВОЧНО: SCI</a:t>
            </a:r>
            <a:r>
              <a:rPr lang="ru-RU" sz="1400" dirty="0" smtClean="0"/>
              <a:t> – ведущая британская организация, занимающаяся методическим обеспечением проектирования, производства и монтажа строительных металлоконструкций, а также стандартизацией, консалтингом и программными разработками в данных областях деятельности. 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35223" y="3997821"/>
            <a:ext cx="858472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1. </a:t>
            </a:r>
            <a:r>
              <a:rPr lang="ru-RU" sz="1400" dirty="0" smtClean="0"/>
              <a:t>Разработка методики расчетов несущей способности </a:t>
            </a:r>
            <a:r>
              <a:rPr lang="ru-RU" sz="1400" dirty="0" err="1" smtClean="0"/>
              <a:t>профлистов</a:t>
            </a:r>
            <a:r>
              <a:rPr lang="ru-RU" sz="1400" dirty="0" smtClean="0"/>
              <a:t> - </a:t>
            </a:r>
            <a:r>
              <a:rPr lang="en-US" sz="1400" dirty="0" smtClean="0">
                <a:solidFill>
                  <a:srgbClr val="FFFF00"/>
                </a:solidFill>
              </a:rPr>
              <a:t>£14,000</a:t>
            </a:r>
            <a:r>
              <a:rPr lang="en-US" sz="1400" dirty="0">
                <a:solidFill>
                  <a:srgbClr val="FFFF00"/>
                </a:solidFill>
              </a:rPr>
              <a:t>.</a:t>
            </a:r>
            <a:endParaRPr lang="en-US" sz="1400" dirty="0" smtClean="0">
              <a:solidFill>
                <a:srgbClr val="FFFF00"/>
              </a:solidFill>
            </a:endParaRPr>
          </a:p>
          <a:p>
            <a:r>
              <a:rPr lang="en-US" sz="1400" dirty="0" smtClean="0"/>
              <a:t>2. </a:t>
            </a:r>
            <a:r>
              <a:rPr lang="ru-RU" sz="1400" dirty="0" smtClean="0"/>
              <a:t>Подготовка 2-3 примеров расчетов по разработанным методикам  - </a:t>
            </a:r>
            <a:r>
              <a:rPr lang="en-US" sz="1400" dirty="0">
                <a:solidFill>
                  <a:srgbClr val="FFFF00"/>
                </a:solidFill>
              </a:rPr>
              <a:t>£17,000.</a:t>
            </a:r>
            <a:endParaRPr lang="en-US" sz="1400" dirty="0" smtClean="0">
              <a:solidFill>
                <a:srgbClr val="FFFF00"/>
              </a:solidFill>
            </a:endParaRPr>
          </a:p>
          <a:p>
            <a:r>
              <a:rPr lang="en-US" sz="1400" dirty="0" smtClean="0"/>
              <a:t>3. </a:t>
            </a:r>
            <a:r>
              <a:rPr lang="ru-RU" sz="1400" dirty="0" smtClean="0"/>
              <a:t>Разработка программного обеспечения (</a:t>
            </a:r>
            <a:r>
              <a:rPr lang="en-US" sz="1400" dirty="0" err="1" smtClean="0"/>
              <a:t>Excell</a:t>
            </a:r>
            <a:r>
              <a:rPr lang="en-US" sz="1400" dirty="0" smtClean="0"/>
              <a:t> </a:t>
            </a:r>
            <a:r>
              <a:rPr lang="ru-RU" sz="1400" dirty="0" smtClean="0"/>
              <a:t>таблицы) для автоматизированных расчетов несущей способности </a:t>
            </a:r>
            <a:r>
              <a:rPr lang="ru-RU" sz="1400" dirty="0" err="1" smtClean="0"/>
              <a:t>профлистов</a:t>
            </a:r>
            <a:r>
              <a:rPr lang="ru-RU" sz="1400" dirty="0" smtClean="0"/>
              <a:t> -  </a:t>
            </a:r>
            <a:r>
              <a:rPr lang="en-US" sz="1400" dirty="0">
                <a:solidFill>
                  <a:srgbClr val="FFFF00"/>
                </a:solidFill>
              </a:rPr>
              <a:t>£18,000.</a:t>
            </a:r>
            <a:endParaRPr lang="en-US" sz="1600" dirty="0" smtClean="0">
              <a:solidFill>
                <a:srgbClr val="FFFF00"/>
              </a:solidFill>
            </a:endParaRPr>
          </a:p>
          <a:p>
            <a:r>
              <a:rPr lang="en-US" sz="1600" dirty="0" smtClean="0"/>
              <a:t>4. </a:t>
            </a:r>
            <a:r>
              <a:rPr lang="ru-RU" sz="1600" dirty="0" smtClean="0"/>
              <a:t>Детальное описание метода испытаний </a:t>
            </a:r>
            <a:r>
              <a:rPr lang="ru-RU" sz="1600" dirty="0" err="1" smtClean="0"/>
              <a:t>профлистов</a:t>
            </a:r>
            <a:r>
              <a:rPr lang="ru-RU" sz="1600" dirty="0" smtClean="0"/>
              <a:t> для определения их несущей способности - </a:t>
            </a:r>
            <a:r>
              <a:rPr lang="en-US" sz="1600" dirty="0">
                <a:solidFill>
                  <a:srgbClr val="FFFF00"/>
                </a:solidFill>
              </a:rPr>
              <a:t>£10.000.</a:t>
            </a:r>
            <a:endParaRPr lang="en-US" sz="1600" dirty="0" smtClean="0">
              <a:solidFill>
                <a:srgbClr val="FFFF00"/>
              </a:solidFill>
            </a:endParaRPr>
          </a:p>
          <a:p>
            <a:pPr algn="ctr"/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ВСЕГО ЗАТРАТЫ</a:t>
            </a:r>
            <a:r>
              <a:rPr lang="en-US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 - </a:t>
            </a:r>
            <a:r>
              <a:rPr lang="en-US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£</a:t>
            </a:r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59</a:t>
            </a:r>
            <a:r>
              <a:rPr lang="en-US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.</a:t>
            </a:r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0</a:t>
            </a:r>
            <a:r>
              <a:rPr lang="en-US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00</a:t>
            </a:r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или около </a:t>
            </a:r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5 </a:t>
            </a:r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млн. </a:t>
            </a:r>
            <a:r>
              <a:rPr lang="ru-RU" dirty="0" err="1" smtClean="0">
                <a:solidFill>
                  <a:srgbClr val="FFFF00"/>
                </a:solidFill>
                <a:latin typeface="Arial Black" panose="020B0A04020102020204" pitchFamily="34" charset="0"/>
              </a:rPr>
              <a:t>руб</a:t>
            </a:r>
            <a:endParaRPr lang="en-US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6709" y="5877272"/>
            <a:ext cx="87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Дополнительные затраты потребуются на </a:t>
            </a:r>
            <a:r>
              <a:rPr lang="ru-RU" sz="1600" b="1" dirty="0" smtClean="0">
                <a:solidFill>
                  <a:srgbClr val="FFFF00"/>
                </a:solidFill>
              </a:rPr>
              <a:t>перевод и адаптацию материалов </a:t>
            </a:r>
            <a:r>
              <a:rPr lang="ru-RU" sz="1600" dirty="0" smtClean="0"/>
              <a:t>к российской национальной системе стандартизации. Частично (</a:t>
            </a:r>
            <a:r>
              <a:rPr lang="ru-RU" sz="1600" b="1" dirty="0" smtClean="0">
                <a:solidFill>
                  <a:srgbClr val="FFFF00"/>
                </a:solidFill>
              </a:rPr>
              <a:t>около 1 млн. руб.</a:t>
            </a:r>
            <a:r>
              <a:rPr lang="ru-RU" sz="1600" dirty="0" smtClean="0"/>
              <a:t>)  готово профинансировать государство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7355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250825" y="1747838"/>
            <a:ext cx="41767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altLang="ru-RU" b="1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26213" y="188640"/>
            <a:ext cx="8572500" cy="83899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2000" b="1" kern="0" dirty="0" smtClean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Итог переговоров с заинтересованными сторонами по формированию бюджета на разработку</a:t>
            </a:r>
            <a:r>
              <a:rPr lang="en-US" altLang="ru-RU" sz="2000" b="1" kern="0" dirty="0" smtClean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altLang="ru-RU" sz="2000" b="1" kern="0" dirty="0" smtClean="0">
                <a:solidFill>
                  <a:srgbClr val="FFC000"/>
                </a:solidFill>
                <a:latin typeface="Tahoma" pitchFamily="34" charset="0"/>
                <a:cs typeface="Tahoma" pitchFamily="34" charset="0"/>
              </a:rPr>
              <a:t>Стандартов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1299" y="1032654"/>
            <a:ext cx="86023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Ввиду чрезвычайно ограниченного времени на решение организационно-финансовых вопросов НО ВАМ обратилась непосредственно к ведущим металлургическим комбинатам страны – АО «Северсталь», АО ММК, АО НЛМК с предложением принять участие в финансировании работ по стандартизации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51569" y="2924944"/>
            <a:ext cx="866205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Общий результат – ОТРИЦАТЕЛЬНЫЙ!</a:t>
            </a:r>
          </a:p>
          <a:p>
            <a:pPr>
              <a:spcBef>
                <a:spcPts val="600"/>
              </a:spcBef>
            </a:pPr>
            <a:r>
              <a:rPr lang="ru-RU" b="1" dirty="0" smtClean="0">
                <a:solidFill>
                  <a:srgbClr val="FFC000"/>
                </a:solidFill>
              </a:rPr>
              <a:t>Металлургические комбинаты </a:t>
            </a:r>
            <a:r>
              <a:rPr lang="ru-RU" dirty="0" smtClean="0"/>
              <a:t>считают, что работы по стандартизации строительных металлических изделий и конструкций должны выполняться при ведущей роли и под общей координацией Ассоциации Развития Стального Строительства.</a:t>
            </a:r>
          </a:p>
          <a:p>
            <a:pPr>
              <a:spcBef>
                <a:spcPts val="600"/>
              </a:spcBef>
            </a:pPr>
            <a:r>
              <a:rPr lang="ru-RU" b="1" dirty="0" smtClean="0">
                <a:solidFill>
                  <a:srgbClr val="FFC000"/>
                </a:solidFill>
              </a:rPr>
              <a:t>Позиция АРСС </a:t>
            </a:r>
            <a:r>
              <a:rPr lang="ru-RU" dirty="0" smtClean="0"/>
              <a:t>– проект не предусмотрен планами и бюджетом Ассоциации. </a:t>
            </a:r>
            <a:r>
              <a:rPr lang="ru-RU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Денег на разработку Стандартов НЕТ!</a:t>
            </a:r>
          </a:p>
          <a:p>
            <a:endParaRPr lang="ru-RU" dirty="0" smtClean="0"/>
          </a:p>
          <a:p>
            <a:endParaRPr lang="en-US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776" y="5445224"/>
            <a:ext cx="6353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Объединение </a:t>
            </a:r>
            <a:r>
              <a:rPr lang="ru-RU" sz="2400" dirty="0" err="1" smtClean="0">
                <a:solidFill>
                  <a:srgbClr val="FFFF00"/>
                </a:solidFill>
                <a:latin typeface="Arial Black" panose="020B0A04020102020204" pitchFamily="34" charset="0"/>
              </a:rPr>
              <a:t>металлостроителей</a:t>
            </a:r>
            <a:r>
              <a:rPr lang="ru-RU" sz="24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:</a:t>
            </a:r>
          </a:p>
          <a:p>
            <a:r>
              <a:rPr lang="ru-RU" sz="2400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миф или реальность?</a:t>
            </a:r>
            <a:endParaRPr lang="ru-RU" sz="2400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951367"/>
            <a:ext cx="1066800" cy="142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059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5">
  <a:themeElements>
    <a:clrScheme name="vees 1">
      <a:dk1>
        <a:srgbClr val="C0C0C0"/>
      </a:dk1>
      <a:lt1>
        <a:srgbClr val="FFFFFF"/>
      </a:lt1>
      <a:dk2>
        <a:srgbClr val="000099"/>
      </a:dk2>
      <a:lt2>
        <a:srgbClr val="CCECFF"/>
      </a:lt2>
      <a:accent1>
        <a:srgbClr val="FF3399"/>
      </a:accent1>
      <a:accent2>
        <a:srgbClr val="99CCFF"/>
      </a:accent2>
      <a:accent3>
        <a:srgbClr val="AAAACA"/>
      </a:accent3>
      <a:accent4>
        <a:srgbClr val="DADADA"/>
      </a:accent4>
      <a:accent5>
        <a:srgbClr val="FFADCA"/>
      </a:accent5>
      <a:accent6>
        <a:srgbClr val="8AB9E7"/>
      </a:accent6>
      <a:hlink>
        <a:srgbClr val="FF5050"/>
      </a:hlink>
      <a:folHlink>
        <a:srgbClr val="FFFF99"/>
      </a:folHlink>
    </a:clrScheme>
    <a:fontScheme name="ve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ees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ees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ees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581</Words>
  <Application>Microsoft Office PowerPoint</Application>
  <PresentationFormat>Экран (4:3)</PresentationFormat>
  <Paragraphs>39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Тема5</vt:lpstr>
      <vt:lpstr>Kilter</vt:lpstr>
      <vt:lpstr>Объединение металлостроителей: миф или реальность?  (почему не решаются важнейшие отраслевые проблемы)  доклад на 4-й Общероссийской конференции «Стальные конструкции: состояние и перспективы отрасли»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Vladimir</dc:creator>
  <cp:lastModifiedBy>Vladimir</cp:lastModifiedBy>
  <cp:revision>20</cp:revision>
  <dcterms:created xsi:type="dcterms:W3CDTF">2019-05-14T09:30:57Z</dcterms:created>
  <dcterms:modified xsi:type="dcterms:W3CDTF">2019-05-14T20:39:49Z</dcterms:modified>
</cp:coreProperties>
</file>