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92" r:id="rId3"/>
    <p:sldId id="395" r:id="rId4"/>
    <p:sldId id="321" r:id="rId5"/>
    <p:sldId id="364" r:id="rId6"/>
    <p:sldId id="363" r:id="rId7"/>
    <p:sldId id="398" r:id="rId8"/>
    <p:sldId id="399" r:id="rId9"/>
    <p:sldId id="400" r:id="rId10"/>
    <p:sldId id="319" r:id="rId11"/>
    <p:sldId id="405" r:id="rId12"/>
    <p:sldId id="401" r:id="rId13"/>
    <p:sldId id="362" r:id="rId14"/>
    <p:sldId id="406" r:id="rId15"/>
    <p:sldId id="394" r:id="rId16"/>
    <p:sldId id="393" r:id="rId17"/>
    <p:sldId id="408" r:id="rId18"/>
    <p:sldId id="338" r:id="rId19"/>
    <p:sldId id="344" r:id="rId20"/>
    <p:sldId id="348" r:id="rId21"/>
    <p:sldId id="407" r:id="rId22"/>
    <p:sldId id="282" r:id="rId23"/>
    <p:sldId id="30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69EB6-957D-42A5-9A84-15020722CC91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6A12A-34F6-46C9-A08A-6164557BE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76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632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Skyscraperpage.com </a:t>
            </a:r>
            <a:endParaRPr lang="ru-RU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63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Skyscraperpage.com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863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Google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860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Д.В.</a:t>
            </a:r>
            <a:r>
              <a:rPr lang="ru-RU" baseline="0" dirty="0"/>
              <a:t> Конин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175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Д.В. Конин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945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Основными</a:t>
            </a:r>
            <a:r>
              <a:rPr lang="ru-RU" baseline="0" dirty="0"/>
              <a:t> нововведениями в Руководстве стоит отметить подразделы 1.2, 3.2, 4.2 Моделирование в расчетных комплексах схем зданий и сталежелезобетонных элементов. И Примеры расчета конструкций</a:t>
            </a:r>
            <a:br>
              <a:rPr lang="ru-RU" baseline="0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581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/>
              <a:t>Проект СП «Сталежелезобетонные конструкции. Правила проектирования» </a:t>
            </a:r>
          </a:p>
          <a:p>
            <a:r>
              <a:rPr lang="ru-RU" baseline="0" dirty="0"/>
              <a:t>Конин Д.В.</a:t>
            </a:r>
          </a:p>
          <a:p>
            <a:r>
              <a:rPr lang="ru-RU" baseline="0" dirty="0"/>
              <a:t>Энтони Вуд, Журнал «Высотные здания»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686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Основными</a:t>
            </a:r>
            <a:r>
              <a:rPr lang="ru-RU" baseline="0" dirty="0"/>
              <a:t> нововведениями в Руководстве стоит отметить подразделы 1.2, 3.2, 4.2 Моделирование в расчетных комплексах схем зданий и сталежелезобетонных элементов. И Примеры расчета конструкций</a:t>
            </a:r>
            <a:br>
              <a:rPr lang="ru-RU" baseline="0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489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Основными</a:t>
            </a:r>
            <a:r>
              <a:rPr lang="ru-RU" baseline="0" dirty="0"/>
              <a:t> нововведениями в Руководстве стоит отметить подразделы 1.2, 3.2, 4.2 Моделирование в расчетных комплексах схем зданий и сталежелезобетонных элементов. И Примеры расчета конструкций</a:t>
            </a:r>
            <a:br>
              <a:rPr lang="ru-RU" baseline="0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D817B-946E-4856-855D-8374EAC7CBF7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842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85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587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07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65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484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23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66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48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2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1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75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966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864B1-FB23-4737-A7C2-7F89003484FB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CBD26-28AC-47AA-B3D2-78DF788FE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78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konden@inbox.ru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1470025"/>
          </a:xfrm>
        </p:spPr>
        <p:txBody>
          <a:bodyPr>
            <a:noAutofit/>
          </a:bodyPr>
          <a:lstStyle/>
          <a:p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стали в композитных сталежелезобетонных конструкциях</a:t>
            </a:r>
            <a:endParaRPr lang="ru-RU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11550"/>
            <a:ext cx="6400800" cy="1233674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b="1" dirty="0"/>
              <a:t>Конин Денис Владимирович</a:t>
            </a:r>
            <a:r>
              <a:rPr lang="ru-RU" dirty="0"/>
              <a:t>, </a:t>
            </a:r>
            <a:br>
              <a:rPr lang="ru-RU" dirty="0"/>
            </a:br>
            <a:r>
              <a:rPr lang="ru-RU" dirty="0"/>
              <a:t>к.т.н., заведующий сектором высотных зданий и сооружений </a:t>
            </a:r>
            <a:br>
              <a:rPr lang="ru-RU" dirty="0"/>
            </a:br>
            <a:r>
              <a:rPr lang="ru-RU" dirty="0"/>
              <a:t>ЛМК ЦНИИСК им. В.А. Кучеренко </a:t>
            </a:r>
          </a:p>
          <a:p>
            <a:pPr algn="l"/>
            <a:r>
              <a:rPr lang="ru-RU" dirty="0"/>
              <a:t>(институт АО «НИЦ «Строительство)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BCEF7E-AF3C-4672-A356-4E7898E98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3693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83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73093" y="5248972"/>
            <a:ext cx="6400800" cy="11303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700" cap="none" dirty="0">
              <a:solidFill>
                <a:prstClr val="white"/>
              </a:solidFill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410862" y="976231"/>
            <a:ext cx="8733139" cy="432197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prstClr val="white"/>
              </a:buClr>
              <a:buNone/>
            </a:pPr>
            <a:r>
              <a:rPr lang="ru-RU" sz="2100" dirty="0">
                <a:solidFill>
                  <a:schemeClr val="tx1"/>
                </a:solidFill>
              </a:rPr>
              <a:t>Лахта-центр                                               Ахмат Тауэр (строится)</a:t>
            </a:r>
          </a:p>
        </p:txBody>
      </p:sp>
      <p:pic>
        <p:nvPicPr>
          <p:cNvPr id="1026" name="Picture 2" descr="ÐÐ° Ð´Ð°Ð½Ð½Ð¾Ð¼ Ð¸Ð·Ð¾Ð±ÑÐ°Ð¶ÐµÐ½Ð¸Ð¸ Ð¼Ð¾Ð¶ÐµÑ Ð½Ð°ÑÐ¾Ð´Ð¸ÑÑÑÑ: Ð½ÐµÐ±Ð¾, Ð¾ÐºÐµÐ°Ð½, Ð¾Ð±Ð»Ð°ÐºÐ¾, Ð½Ð° ÑÐ»Ð¸ÑÐµ, Ð²Ð¾Ð´Ð° Ð¸ Ð¿ÑÐ¸ÑÐ¾Ð´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7" r="12719" b="18663"/>
          <a:stretch/>
        </p:blipFill>
        <p:spPr bwMode="auto">
          <a:xfrm>
            <a:off x="407773" y="1408428"/>
            <a:ext cx="3373395" cy="445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373" y="1410007"/>
            <a:ext cx="3329273" cy="4458284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B30F967-1F04-42D7-8A21-F0E69075F355}"/>
              </a:ext>
            </a:extLst>
          </p:cNvPr>
          <p:cNvSpPr txBox="1">
            <a:spLocks/>
          </p:cNvSpPr>
          <p:nvPr/>
        </p:nvSpPr>
        <p:spPr>
          <a:xfrm>
            <a:off x="473093" y="344635"/>
            <a:ext cx="8294102" cy="415498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 err="1">
                <a:latin typeface="+mn-lt"/>
                <a:ea typeface="+mn-ea"/>
                <a:cs typeface="+mn-cs"/>
              </a:rPr>
              <a:t>Сталежелезобетон</a:t>
            </a:r>
            <a:r>
              <a:rPr lang="ru-RU" sz="2400" b="1" dirty="0">
                <a:latin typeface="+mn-lt"/>
                <a:ea typeface="+mn-ea"/>
                <a:cs typeface="+mn-cs"/>
              </a:rPr>
              <a:t> в регионах</a:t>
            </a:r>
          </a:p>
        </p:txBody>
      </p:sp>
    </p:spTree>
    <p:extLst>
      <p:ext uri="{BB962C8B-B14F-4D97-AF65-F5344CB8AC3E}">
        <p14:creationId xmlns:p14="http://schemas.microsoft.com/office/powerpoint/2010/main" val="3672427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">
            <a:extLst>
              <a:ext uri="{FF2B5EF4-FFF2-40B4-BE49-F238E27FC236}">
                <a16:creationId xmlns:a16="http://schemas.microsoft.com/office/drawing/2014/main" id="{A00A8301-FD0E-4FEE-8C8C-5DB08EA4BC52}"/>
              </a:ext>
            </a:extLst>
          </p:cNvPr>
          <p:cNvSpPr txBox="1">
            <a:spLocks/>
          </p:cNvSpPr>
          <p:nvPr/>
        </p:nvSpPr>
        <p:spPr>
          <a:xfrm>
            <a:off x="673798" y="5961185"/>
            <a:ext cx="815033" cy="621323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A3496C1-CB99-E041-B972-F2E38E08DA4C}" type="slidenum">
              <a:rPr lang="ru-RU" sz="1662">
                <a:latin typeface="Franklin Gothic Book" pitchFamily="34" charset="0"/>
              </a:rPr>
              <a:pPr algn="ctr"/>
              <a:t>11</a:t>
            </a:fld>
            <a:endParaRPr lang="ru-RU" sz="1662" dirty="0">
              <a:latin typeface="Franklin Gothic Book" pitchFamily="34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1321660" y="463349"/>
            <a:ext cx="7111721" cy="415498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/>
              <a:t>Сталежелезобетонные конструкции в России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71600" y="1226710"/>
            <a:ext cx="5749466" cy="348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2" dirty="0"/>
              <a:t>«</a:t>
            </a:r>
            <a:r>
              <a:rPr lang="ru-RU" sz="1662" dirty="0" err="1"/>
              <a:t>Лахта</a:t>
            </a:r>
            <a:r>
              <a:rPr lang="ru-RU" sz="1662" dirty="0"/>
              <a:t>-центр» – самый высокий небоскреб в Европе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1" y="1579739"/>
            <a:ext cx="4297040" cy="4297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722" y="1579739"/>
            <a:ext cx="3315723" cy="221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722" y="4081817"/>
            <a:ext cx="3315723" cy="221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43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73093" y="5248972"/>
            <a:ext cx="6400800" cy="11303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700" cap="none" dirty="0">
              <a:solidFill>
                <a:prstClr val="white"/>
              </a:solidFill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410862" y="976231"/>
            <a:ext cx="8356333" cy="5537134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prstClr val="white"/>
              </a:buClr>
              <a:buNone/>
            </a:pPr>
            <a:r>
              <a:rPr lang="ru-RU" sz="2100" dirty="0">
                <a:solidFill>
                  <a:schemeClr val="tx1"/>
                </a:solidFill>
              </a:rPr>
              <a:t>Кроме высотных и уникальных зданий и сооружений </a:t>
            </a:r>
            <a:r>
              <a:rPr lang="ru-RU" sz="2100" dirty="0" err="1">
                <a:solidFill>
                  <a:schemeClr val="tx1"/>
                </a:solidFill>
              </a:rPr>
              <a:t>сталежелезобетон</a:t>
            </a:r>
            <a:r>
              <a:rPr lang="ru-RU" sz="2100" dirty="0">
                <a:solidFill>
                  <a:schemeClr val="tx1"/>
                </a:solidFill>
              </a:rPr>
              <a:t> уже сегодня широко используется в конструкциях современных зданий и сооружений: 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ru-RU" sz="2100" b="1" dirty="0">
                <a:solidFill>
                  <a:schemeClr val="tx1"/>
                </a:solidFill>
              </a:rPr>
              <a:t>Торговых центров </a:t>
            </a:r>
          </a:p>
          <a:p>
            <a:pPr marL="457200" lvl="1" indent="0" algn="just">
              <a:buClrTx/>
              <a:buNone/>
            </a:pPr>
            <a:r>
              <a:rPr lang="ru-RU" sz="1900" dirty="0">
                <a:solidFill>
                  <a:schemeClr val="tx1"/>
                </a:solidFill>
              </a:rPr>
              <a:t>(ТЦ Вегас 1, 2, 3 и др., сеть гипермаркетов МЕГА, </a:t>
            </a:r>
            <a:r>
              <a:rPr lang="en-US" sz="1900" dirty="0">
                <a:solidFill>
                  <a:schemeClr val="tx1"/>
                </a:solidFill>
              </a:rPr>
              <a:t>METRO C&amp;C</a:t>
            </a:r>
            <a:r>
              <a:rPr lang="ru-RU" sz="1900" dirty="0">
                <a:solidFill>
                  <a:schemeClr val="tx1"/>
                </a:solidFill>
              </a:rPr>
              <a:t> и других)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ru-RU" sz="2100" b="1" dirty="0">
                <a:solidFill>
                  <a:schemeClr val="tx1"/>
                </a:solidFill>
              </a:rPr>
              <a:t>Автостоянок 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ru-RU" sz="2100" b="1" dirty="0">
                <a:solidFill>
                  <a:schemeClr val="tx1"/>
                </a:solidFill>
              </a:rPr>
              <a:t>Выставочных площадок </a:t>
            </a:r>
          </a:p>
          <a:p>
            <a:pPr marL="457200" lvl="1" indent="0" algn="just">
              <a:buClrTx/>
              <a:buNone/>
            </a:pPr>
            <a:r>
              <a:rPr lang="ru-RU" sz="1900" dirty="0">
                <a:solidFill>
                  <a:schemeClr val="tx1"/>
                </a:solidFill>
              </a:rPr>
              <a:t>(Крокус-Экспо, Сколково, Екатеринбург, Владивосток, Новосибирск)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ru-RU" sz="2100" b="1" dirty="0">
                <a:solidFill>
                  <a:schemeClr val="tx1"/>
                </a:solidFill>
              </a:rPr>
              <a:t>Физкультурно-оздоровительные комплексы </a:t>
            </a:r>
          </a:p>
          <a:p>
            <a:pPr marL="457200" lvl="1" indent="0" algn="just">
              <a:buClrTx/>
              <a:buNone/>
            </a:pPr>
            <a:r>
              <a:rPr lang="ru-RU" sz="1900" dirty="0">
                <a:solidFill>
                  <a:schemeClr val="tx1"/>
                </a:solidFill>
              </a:rPr>
              <a:t>(Москва, Санкт-Петербург, Салехард, Лабытнанги, Владивосток, Хабаровск и др.)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ru-RU" sz="2100" b="1" dirty="0">
                <a:solidFill>
                  <a:schemeClr val="tx1"/>
                </a:solidFill>
              </a:rPr>
              <a:t>Перекрытия трибун и </a:t>
            </a:r>
            <a:r>
              <a:rPr lang="ru-RU" sz="2100" b="1" dirty="0" err="1">
                <a:solidFill>
                  <a:schemeClr val="tx1"/>
                </a:solidFill>
              </a:rPr>
              <a:t>подтрибунных</a:t>
            </a:r>
            <a:r>
              <a:rPr lang="ru-RU" sz="2100" b="1" dirty="0">
                <a:solidFill>
                  <a:schemeClr val="tx1"/>
                </a:solidFill>
              </a:rPr>
              <a:t> помещений </a:t>
            </a:r>
          </a:p>
          <a:p>
            <a:pPr marL="457200" lvl="1" indent="0" algn="just">
              <a:buClrTx/>
              <a:buNone/>
            </a:pPr>
            <a:r>
              <a:rPr lang="ru-RU" sz="1900" dirty="0">
                <a:solidFill>
                  <a:schemeClr val="tx1"/>
                </a:solidFill>
              </a:rPr>
              <a:t>(на стадионах к Олимпиаде в Сочи 2014 и ЧМ 2018)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endParaRPr lang="ru-RU" sz="2100" dirty="0">
              <a:solidFill>
                <a:schemeClr val="tx1"/>
              </a:solidFill>
            </a:endParaRPr>
          </a:p>
          <a:p>
            <a:pPr>
              <a:buClrTx/>
              <a:buFontTx/>
              <a:buChar char="-"/>
            </a:pP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B30F967-1F04-42D7-8A21-F0E69075F355}"/>
              </a:ext>
            </a:extLst>
          </p:cNvPr>
          <p:cNvSpPr txBox="1">
            <a:spLocks/>
          </p:cNvSpPr>
          <p:nvPr/>
        </p:nvSpPr>
        <p:spPr>
          <a:xfrm>
            <a:off x="473093" y="344635"/>
            <a:ext cx="8294102" cy="415498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 err="1">
                <a:latin typeface="+mn-lt"/>
                <a:ea typeface="+mn-ea"/>
                <a:cs typeface="+mn-cs"/>
              </a:rPr>
              <a:t>Сталежелезобетон</a:t>
            </a:r>
            <a:r>
              <a:rPr lang="ru-RU" sz="2400" b="1" dirty="0">
                <a:latin typeface="+mn-lt"/>
                <a:ea typeface="+mn-ea"/>
                <a:cs typeface="+mn-cs"/>
              </a:rPr>
              <a:t> в «рядовых» конструкциях</a:t>
            </a:r>
          </a:p>
        </p:txBody>
      </p:sp>
    </p:spTree>
    <p:extLst>
      <p:ext uri="{BB962C8B-B14F-4D97-AF65-F5344CB8AC3E}">
        <p14:creationId xmlns:p14="http://schemas.microsoft.com/office/powerpoint/2010/main" val="685334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975" y="2266221"/>
            <a:ext cx="2869902" cy="25463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9874" y="4103976"/>
            <a:ext cx="2866833" cy="19625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86573" y="499502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</a:pPr>
            <a:r>
              <a:rPr lang="ru-RU" sz="1000" dirty="0">
                <a:latin typeface="Franklin Gothic Book" panose="020B0503020102020204" pitchFamily="34" charset="0"/>
                <a:ea typeface="Calibri"/>
              </a:rPr>
              <a:t>Материалы конструкций многоэтажных зданий высотой более 100 м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335137" y="1768846"/>
            <a:ext cx="0" cy="401392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AB51EDB5-3520-4711-9387-9AADC0CC9CED}"/>
              </a:ext>
            </a:extLst>
          </p:cNvPr>
          <p:cNvSpPr txBox="1">
            <a:spLocks/>
          </p:cNvSpPr>
          <p:nvPr/>
        </p:nvSpPr>
        <p:spPr>
          <a:xfrm>
            <a:off x="323534" y="263769"/>
            <a:ext cx="8445328" cy="855786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chemeClr val="bg1"/>
                </a:solidFill>
                <a:latin typeface="Franklin Gothic Medium"/>
                <a:ea typeface="+mj-ea"/>
                <a:cs typeface="Franklin Gothic Medium"/>
              </a:defRPr>
            </a:lvl1pPr>
          </a:lstStyle>
          <a:p>
            <a:pPr algn="ctr"/>
            <a:r>
              <a:rPr lang="ru-RU" sz="2600" b="1" dirty="0" err="1">
                <a:solidFill>
                  <a:schemeClr val="tx1"/>
                </a:solidFill>
                <a:latin typeface="+mj-lt"/>
              </a:rPr>
              <a:t>Сталежелезобетон</a:t>
            </a:r>
            <a:r>
              <a:rPr lang="ru-RU" sz="2600" b="1" dirty="0">
                <a:solidFill>
                  <a:schemeClr val="tx1"/>
                </a:solidFill>
                <a:latin typeface="+mj-lt"/>
              </a:rPr>
              <a:t> в многоэтажных и высотных зданиях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25EF31C-DB8D-4D52-A5FF-EA29894B549A}"/>
              </a:ext>
            </a:extLst>
          </p:cNvPr>
          <p:cNvSpPr/>
          <p:nvPr/>
        </p:nvSpPr>
        <p:spPr>
          <a:xfrm>
            <a:off x="5385140" y="6083721"/>
            <a:ext cx="27363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</a:pPr>
            <a:r>
              <a:rPr lang="ru-RU" sz="1000" dirty="0">
                <a:latin typeface="Franklin Gothic Book" panose="020B0503020102020204" pitchFamily="34" charset="0"/>
                <a:ea typeface="Calibri"/>
              </a:rPr>
              <a:t>Сталежелезобетонные колонны</a:t>
            </a:r>
          </a:p>
        </p:txBody>
      </p:sp>
      <p:pic>
        <p:nvPicPr>
          <p:cNvPr id="1026" name="Picture 2" descr="http://docs.cntd.ru/picture/get?id=P0063&amp;doc_id=456044285">
            <a:extLst>
              <a:ext uri="{FF2B5EF4-FFF2-40B4-BE49-F238E27FC236}">
                <a16:creationId xmlns:a16="http://schemas.microsoft.com/office/drawing/2014/main" id="{2A97079C-96CE-49CD-B725-56ED7B592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016" y="1386588"/>
            <a:ext cx="3519901" cy="236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793DA03-0AAA-4A17-968D-846A83CAFD01}"/>
              </a:ext>
            </a:extLst>
          </p:cNvPr>
          <p:cNvSpPr/>
          <p:nvPr/>
        </p:nvSpPr>
        <p:spPr>
          <a:xfrm>
            <a:off x="5267815" y="3793692"/>
            <a:ext cx="27363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</a:pPr>
            <a:r>
              <a:rPr lang="ru-RU" sz="1000" dirty="0">
                <a:latin typeface="Franklin Gothic Book" panose="020B0503020102020204" pitchFamily="34" charset="0"/>
                <a:ea typeface="Calibri"/>
              </a:rPr>
              <a:t>Сталежелезобетонные перекрытия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9B641FC-5130-44E2-B024-C39E7C228360}"/>
              </a:ext>
            </a:extLst>
          </p:cNvPr>
          <p:cNvCxnSpPr>
            <a:cxnSpLocks/>
          </p:cNvCxnSpPr>
          <p:nvPr/>
        </p:nvCxnSpPr>
        <p:spPr>
          <a:xfrm flipH="1">
            <a:off x="4729932" y="4088346"/>
            <a:ext cx="381206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1901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">
            <a:extLst>
              <a:ext uri="{FF2B5EF4-FFF2-40B4-BE49-F238E27FC236}">
                <a16:creationId xmlns:a16="http://schemas.microsoft.com/office/drawing/2014/main" id="{A00A8301-FD0E-4FEE-8C8C-5DB08EA4BC52}"/>
              </a:ext>
            </a:extLst>
          </p:cNvPr>
          <p:cNvSpPr txBox="1">
            <a:spLocks/>
          </p:cNvSpPr>
          <p:nvPr/>
        </p:nvSpPr>
        <p:spPr>
          <a:xfrm>
            <a:off x="673798" y="5961185"/>
            <a:ext cx="815033" cy="621323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A3496C1-CB99-E041-B972-F2E38E08DA4C}" type="slidenum">
              <a:rPr lang="ru-RU" sz="1662">
                <a:latin typeface="Franklin Gothic Book" pitchFamily="34" charset="0"/>
              </a:rPr>
              <a:pPr algn="ctr"/>
              <a:t>14</a:t>
            </a:fld>
            <a:endParaRPr lang="ru-RU" sz="1662" dirty="0">
              <a:latin typeface="Franklin Gothic Book" pitchFamily="34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1321660" y="278684"/>
            <a:ext cx="7111721" cy="784830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 err="1"/>
              <a:t>Сталежелезобетон</a:t>
            </a:r>
            <a:r>
              <a:rPr lang="ru-RU" altLang="ru-RU" sz="2400" b="1" dirty="0"/>
              <a:t>. История создания нормативных документов в России</a:t>
            </a: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10" y="3395531"/>
            <a:ext cx="1751068" cy="2345102"/>
          </a:xfrm>
          <a:prstGeom prst="rec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146" y="2819928"/>
            <a:ext cx="1661380" cy="2347828"/>
          </a:xfrm>
          <a:prstGeom prst="rec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6" y="1493155"/>
            <a:ext cx="1568178" cy="234782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0162" y="4122347"/>
            <a:ext cx="1642881" cy="2345102"/>
          </a:xfrm>
          <a:prstGeom prst="rec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91476" y="1216559"/>
            <a:ext cx="85734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92" dirty="0"/>
              <a:t>1978 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49918" y="2449461"/>
            <a:ext cx="85734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92" dirty="0"/>
              <a:t>2015 г.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88543" y="3005475"/>
            <a:ext cx="85734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92" dirty="0"/>
              <a:t>2017 г.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56383" y="3684800"/>
            <a:ext cx="85734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92" dirty="0"/>
              <a:t>2018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85" y="2185242"/>
            <a:ext cx="1635817" cy="2382840"/>
          </a:xfrm>
          <a:prstGeom prst="rect">
            <a:avLst/>
          </a:prstGeom>
          <a:noFill/>
          <a:ln w="31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445680" y="1789164"/>
            <a:ext cx="857348" cy="29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92" dirty="0"/>
              <a:t>1984 г.</a:t>
            </a:r>
          </a:p>
        </p:txBody>
      </p:sp>
    </p:spTree>
    <p:extLst>
      <p:ext uri="{BB962C8B-B14F-4D97-AF65-F5344CB8AC3E}">
        <p14:creationId xmlns:p14="http://schemas.microsoft.com/office/powerpoint/2010/main" val="843712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2258" y="1916832"/>
            <a:ext cx="7871627" cy="397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9" algn="just">
              <a:spcBef>
                <a:spcPts val="900"/>
              </a:spcBef>
            </a:pPr>
            <a:r>
              <a:rPr lang="ru-RU" sz="187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  Сталежелезобетонные конструкции</a:t>
            </a:r>
            <a:endParaRPr lang="ru-RU" sz="1875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indent="342909" algn="just">
              <a:spcBef>
                <a:spcPts val="450"/>
              </a:spcBef>
              <a:spcAft>
                <a:spcPts val="450"/>
              </a:spcAft>
            </a:pPr>
            <a:r>
              <a:rPr lang="ru-RU" sz="1875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Общие положения</a:t>
            </a:r>
            <a:endParaRPr lang="ru-RU" sz="1875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indent="257181" algn="just"/>
            <a:r>
              <a:rPr lang="ru-RU" sz="1875" dirty="0">
                <a:latin typeface="Times New Roman" panose="02020603050405020304" pitchFamily="18" charset="0"/>
                <a:ea typeface="Times New Roman" panose="02020603050405020304" pitchFamily="18" charset="0"/>
              </a:rPr>
              <a:t>9.1 Нормы настоящего раздела </a:t>
            </a:r>
            <a:r>
              <a:rPr lang="ru-RU" sz="1875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соблюдать для пролетных строений</a:t>
            </a:r>
            <a:r>
              <a:rPr lang="ru-RU" sz="1875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 которых железобетонная плита объединена со стальными главными балками, фермами или балками проезжей части для совместной работы.</a:t>
            </a:r>
            <a:endParaRPr lang="ru-RU" sz="1875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indent="257181" algn="just"/>
            <a:r>
              <a:rPr lang="ru-RU" sz="1875" dirty="0">
                <a:latin typeface="Times New Roman" panose="02020603050405020304" pitchFamily="18" charset="0"/>
                <a:ea typeface="Times New Roman" panose="02020603050405020304" pitchFamily="18" charset="0"/>
              </a:rPr>
              <a:t>9.2 Для железнодорожных мостов следует применять сталежелезобетонные пролетные строения со сплошной стенкой балочно-разрезной системы с ездой поверху.</a:t>
            </a:r>
            <a:endParaRPr lang="ru-RU" sz="1875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indent="257181" algn="just"/>
            <a:r>
              <a:rPr lang="ru-RU" sz="1875" dirty="0">
                <a:latin typeface="Times New Roman" panose="02020603050405020304" pitchFamily="18" charset="0"/>
                <a:ea typeface="Times New Roman" panose="02020603050405020304" pitchFamily="18" charset="0"/>
              </a:rPr>
              <a:t>9.3 Требования к качеству и расчетные характеристики материалов сталежелезобетонных конструкций, а также не предусмотренные в настоящем разделе указания по расчету и конструированию следует принимать согласно разделам 5 — 8.</a:t>
            </a:r>
            <a:endParaRPr lang="ru-RU" sz="1875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2258" y="502084"/>
            <a:ext cx="77845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СП 35.13330.2011 «Мосты и трубы»</a:t>
            </a:r>
          </a:p>
          <a:p>
            <a:pPr algn="ctr"/>
            <a:r>
              <a:rPr lang="ru-RU" sz="2400" b="1" dirty="0"/>
              <a:t>Нельзя использовать для проектирования зданий и сооружений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B9CAF7-7C9E-41B6-8DDE-963ACEFC6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717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5317" y="241906"/>
            <a:ext cx="836148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/>
              <a:t>Нормативные и справочные документы по сталежелезобетонным конструкциям (конструкции с жесткой арматурой)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3749" y="1687354"/>
            <a:ext cx="87010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/>
              <a:t>В Перечне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обязательных документов </a:t>
            </a:r>
            <a:r>
              <a:rPr lang="ru-RU" sz="1500" b="1" dirty="0"/>
              <a:t>к ФЗ 384 «Технический регламент безопасности…»</a:t>
            </a:r>
          </a:p>
          <a:p>
            <a:pPr algn="just"/>
            <a:r>
              <a:rPr lang="ru-RU" sz="1500" b="1" dirty="0"/>
              <a:t>Постановление Правительства РФ от 26 декабря 2014 года №1521 (с изм. на 7 декабря 2016)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500" dirty="0"/>
              <a:t>СП 35.13330.2011. Мосты и трубы. (Актуализированная редакция СНиП 2.05.03-84*)</a:t>
            </a:r>
          </a:p>
          <a:p>
            <a:pPr algn="just"/>
            <a:endParaRPr lang="ru-RU" sz="1500" dirty="0"/>
          </a:p>
          <a:p>
            <a:pPr algn="just"/>
            <a:r>
              <a:rPr lang="ru-RU" sz="1500" b="1" u="sng" dirty="0"/>
              <a:t>Специальные технические условия </a:t>
            </a:r>
            <a:r>
              <a:rPr lang="ru-RU" sz="1500" dirty="0"/>
              <a:t>на каждый конкретный объект</a:t>
            </a:r>
          </a:p>
          <a:p>
            <a:pPr algn="just"/>
            <a:endParaRPr lang="ru-RU" sz="1500" b="1" dirty="0"/>
          </a:p>
          <a:p>
            <a:pPr algn="just"/>
            <a:r>
              <a:rPr lang="ru-RU" sz="1500" b="1" dirty="0"/>
              <a:t>В Перечне </a:t>
            </a:r>
            <a:r>
              <a:rPr lang="ru-RU" sz="15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добровольных документов </a:t>
            </a:r>
            <a:r>
              <a:rPr lang="ru-RU" sz="1500" b="1" dirty="0"/>
              <a:t>к ФЗ 384 «Технический регламент безопасности…»</a:t>
            </a:r>
          </a:p>
          <a:p>
            <a:pPr algn="just"/>
            <a:r>
              <a:rPr lang="ru-RU" sz="1500" b="1" dirty="0"/>
              <a:t>Приказ Минстроя РФ от 30 марта 2015 года №365 (с изм. на 24 августа 2017)</a:t>
            </a:r>
          </a:p>
          <a:p>
            <a:pPr marL="263776" indent="-263776" algn="just">
              <a:buFont typeface="Wingdings" panose="05000000000000000000" pitchFamily="2" charset="2"/>
              <a:buChar char="q"/>
            </a:pPr>
            <a:r>
              <a:rPr lang="ru-RU" sz="1500" dirty="0"/>
              <a:t> СП 266.1325800.2016 "Конструкции сталежелезобетонные. Правила проектирования".</a:t>
            </a:r>
          </a:p>
          <a:p>
            <a:pPr marL="263776" indent="-263776" algn="just">
              <a:buFont typeface="Wingdings" panose="05000000000000000000" pitchFamily="2" charset="2"/>
              <a:buChar char="q"/>
            </a:pPr>
            <a:r>
              <a:rPr lang="ru-RU" sz="1500" dirty="0"/>
              <a:t> СП 267.1325800.2016 "Здания и комплексы высотные. Правила проектирования".</a:t>
            </a:r>
          </a:p>
          <a:p>
            <a:pPr marL="263776" indent="-263776" algn="just">
              <a:buFont typeface="Wingdings" panose="05000000000000000000" pitchFamily="2" charset="2"/>
              <a:buChar char="q"/>
            </a:pPr>
            <a:endParaRPr lang="ru-RU" sz="1500" dirty="0"/>
          </a:p>
          <a:p>
            <a:pPr algn="just"/>
            <a:r>
              <a:rPr lang="ru-RU" sz="1500" b="1" dirty="0"/>
              <a:t>Остальное – ЭТО ТОЛЬКО СПРАВОЧНЫЕ ДОКУМЕНТЫ</a:t>
            </a:r>
          </a:p>
          <a:p>
            <a:pPr algn="just"/>
            <a:r>
              <a:rPr lang="ru-RU" sz="1500" b="1" dirty="0"/>
              <a:t>НЕ в Перечнях к ФЗ 384 «Технический регламент безопасности…» </a:t>
            </a:r>
          </a:p>
          <a:p>
            <a:pPr marL="263776" indent="-263776" algn="just">
              <a:buFont typeface="Wingdings" panose="05000000000000000000" pitchFamily="2" charset="2"/>
              <a:buChar char="q"/>
            </a:pPr>
            <a:r>
              <a:rPr lang="ru-RU" sz="1500" b="1" dirty="0"/>
              <a:t>РЕКОМЕНДАЦИИ</a:t>
            </a:r>
            <a:r>
              <a:rPr lang="ru-RU" sz="1500" dirty="0"/>
              <a:t> по проектированию монолитных железобетонных перекрытий со стальным профилированным настилом (1987 г.)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500" b="1" dirty="0">
                <a:solidFill>
                  <a:srgbClr val="FF0000"/>
                </a:solidFill>
              </a:rPr>
              <a:t>РУКОВОДСТВО</a:t>
            </a:r>
            <a:r>
              <a:rPr lang="ru-RU" sz="1500" dirty="0">
                <a:solidFill>
                  <a:srgbClr val="FF0000"/>
                </a:solidFill>
              </a:rPr>
              <a:t> по проектированию железобетонных конструкций с жесткой арматурой (1978 г.)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500" b="1" dirty="0"/>
              <a:t>СТО 0047-2005 </a:t>
            </a:r>
            <a:r>
              <a:rPr lang="ru-RU" sz="1500" dirty="0"/>
              <a:t>Перекрытия сталежелезобетонные с монолитной плитой по стальному профилированному настилу. Расчет и проектирование (2005)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500" b="1" dirty="0"/>
              <a:t>ТКП 45-5.03-16-2005 </a:t>
            </a:r>
            <a:r>
              <a:rPr lang="ru-RU" sz="1500" dirty="0"/>
              <a:t>Конструкции сталежелезобетонные покрытий и перекрытий (2005, Беларусь) 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en-US" sz="1500" b="1" dirty="0" err="1">
                <a:solidFill>
                  <a:srgbClr val="FF0000"/>
                </a:solidFill>
              </a:rPr>
              <a:t>Eurocode</a:t>
            </a:r>
            <a:r>
              <a:rPr lang="en-US" sz="1500" b="1" dirty="0">
                <a:solidFill>
                  <a:srgbClr val="FF0000"/>
                </a:solidFill>
              </a:rPr>
              <a:t> 4. </a:t>
            </a:r>
            <a:r>
              <a:rPr lang="en-US" sz="1500" dirty="0">
                <a:solidFill>
                  <a:srgbClr val="FF0000"/>
                </a:solidFill>
              </a:rPr>
              <a:t>Design of composite steel and concrete structures</a:t>
            </a:r>
            <a:endParaRPr lang="ru-RU" sz="1500" dirty="0">
              <a:solidFill>
                <a:srgbClr val="FF0000"/>
              </a:solidFill>
            </a:endParaRPr>
          </a:p>
          <a:p>
            <a:pPr marL="257181" indent="-257181" algn="just">
              <a:buFont typeface="Wingdings" panose="05000000000000000000" pitchFamily="2" charset="2"/>
              <a:buChar char="q"/>
            </a:pPr>
            <a:endParaRPr lang="ru-RU" sz="1500" dirty="0"/>
          </a:p>
          <a:p>
            <a:pPr marL="257181" indent="-257181" algn="just">
              <a:buFont typeface="Wingdings" panose="05000000000000000000" pitchFamily="2" charset="2"/>
              <a:buChar char="q"/>
            </a:pPr>
            <a:endParaRPr lang="ru-RU" sz="1500" dirty="0"/>
          </a:p>
          <a:p>
            <a:pPr marL="257181" indent="-257181" algn="just">
              <a:buFont typeface="Wingdings" panose="05000000000000000000" pitchFamily="2" charset="2"/>
              <a:buChar char="q"/>
            </a:pPr>
            <a:endParaRPr lang="ru-RU" sz="1500" b="1" dirty="0"/>
          </a:p>
          <a:p>
            <a:pPr marL="257181" indent="-257181" algn="just">
              <a:buFont typeface="Wingdings" panose="05000000000000000000" pitchFamily="2" charset="2"/>
              <a:buChar char="q"/>
            </a:pPr>
            <a:endParaRPr lang="ru-RU" sz="1500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40B6CD8-97A7-4155-AA0A-BE10C1C18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323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C0BD78-66C1-4BB5-86BC-7B746E7B1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2802"/>
            <a:ext cx="4826508" cy="615519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A8CDFC-44EF-4759-9C03-A81C6D612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238" y="1147612"/>
            <a:ext cx="4355976" cy="245665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ED5F3E-02B2-493C-8259-723922C50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811"/>
          <a:stretch/>
        </p:blipFill>
        <p:spPr>
          <a:xfrm>
            <a:off x="4772238" y="697749"/>
            <a:ext cx="4408274" cy="46037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32B830E-7642-49C9-BDA5-6C089BDD8E18}"/>
              </a:ext>
            </a:extLst>
          </p:cNvPr>
          <p:cNvSpPr/>
          <p:nvPr/>
        </p:nvSpPr>
        <p:spPr>
          <a:xfrm>
            <a:off x="395536" y="5394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Для совершенствования норм требуются комплексные испытания моделей сталежелезобетонных конструкций (ПЛАН ДО 2024 ГОДА)</a:t>
            </a:r>
          </a:p>
        </p:txBody>
      </p:sp>
    </p:spTree>
    <p:extLst>
      <p:ext uri="{BB962C8B-B14F-4D97-AF65-F5344CB8AC3E}">
        <p14:creationId xmlns:p14="http://schemas.microsoft.com/office/powerpoint/2010/main" val="1572026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2" descr="C:\Users\Vaxer\Desktop\100+ Forum Russia 2015\лого\100+Forum Russia, logo gorizontal.png">
            <a:extLst>
              <a:ext uri="{FF2B5EF4-FFF2-40B4-BE49-F238E27FC236}">
                <a16:creationId xmlns:a16="http://schemas.microsoft.com/office/drawing/2014/main" id="{6AED05CC-DA29-41BD-A109-588EABF8E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39848" b="-27550"/>
          <a:stretch>
            <a:fillRect/>
          </a:stretch>
        </p:blipFill>
        <p:spPr bwMode="auto">
          <a:xfrm>
            <a:off x="107950" y="6492875"/>
            <a:ext cx="1169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7FEDDC-1DC5-42BE-ABA4-3EC722D37DA8}"/>
              </a:ext>
            </a:extLst>
          </p:cNvPr>
          <p:cNvSpPr txBox="1"/>
          <p:nvPr/>
        </p:nvSpPr>
        <p:spPr>
          <a:xfrm>
            <a:off x="630238" y="55563"/>
            <a:ext cx="78835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Эксперимент. Схема испытаний</a:t>
            </a:r>
            <a:endParaRPr lang="ru-RU" sz="2400" b="1" dirty="0">
              <a:solidFill>
                <a:srgbClr val="0C54A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4343" name="Рисунок 6" descr="D:\Аспирантура_Травуш\Испытания\Балки\Б1.1_21.09.2016\Фото\DSC06298.jpg">
            <a:extLst>
              <a:ext uri="{FF2B5EF4-FFF2-40B4-BE49-F238E27FC236}">
                <a16:creationId xmlns:a16="http://schemas.microsoft.com/office/drawing/2014/main" id="{A60D6D32-75FE-4477-AAC6-A730BD7FA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r="9322" b="17635"/>
          <a:stretch>
            <a:fillRect/>
          </a:stretch>
        </p:blipFill>
        <p:spPr bwMode="auto">
          <a:xfrm>
            <a:off x="392906" y="846138"/>
            <a:ext cx="2792412" cy="392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Прямоугольник 2">
            <a:extLst>
              <a:ext uri="{FF2B5EF4-FFF2-40B4-BE49-F238E27FC236}">
                <a16:creationId xmlns:a16="http://schemas.microsoft.com/office/drawing/2014/main" id="{840A7C83-6BAB-49B5-81C7-4670CEC5A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068" y="511175"/>
            <a:ext cx="3089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Общий вид испытательной установки</a:t>
            </a:r>
            <a:endParaRPr lang="ru-RU" altLang="ru-RU" sz="1400"/>
          </a:p>
        </p:txBody>
      </p:sp>
      <p:pic>
        <p:nvPicPr>
          <p:cNvPr id="14345" name="Рисунок 8" descr="D:\Аспирантура_Травуш\Испытания\Балки\Б1.1_21.09.2016\Фото\DSC06300.jpg">
            <a:extLst>
              <a:ext uri="{FF2B5EF4-FFF2-40B4-BE49-F238E27FC236}">
                <a16:creationId xmlns:a16="http://schemas.microsoft.com/office/drawing/2014/main" id="{A13F6539-8954-4B72-BE5F-378E67657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8"/>
          <a:stretch>
            <a:fillRect/>
          </a:stretch>
        </p:blipFill>
        <p:spPr bwMode="auto">
          <a:xfrm>
            <a:off x="3661568" y="976313"/>
            <a:ext cx="1946275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Прямоугольник 3">
            <a:extLst>
              <a:ext uri="{FF2B5EF4-FFF2-40B4-BE49-F238E27FC236}">
                <a16:creationId xmlns:a16="http://schemas.microsoft.com/office/drawing/2014/main" id="{F99F8937-E576-4E85-ADB9-33256D752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543" y="447675"/>
            <a:ext cx="2474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Инвентарная шарнирно – </a:t>
            </a:r>
            <a:endParaRPr lang="en-US" altLang="ru-RU" sz="140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подвижная опора</a:t>
            </a:r>
            <a:endParaRPr lang="ru-RU" altLang="ru-RU" sz="1400"/>
          </a:p>
        </p:txBody>
      </p:sp>
      <p:pic>
        <p:nvPicPr>
          <p:cNvPr id="14347" name="Рисунок 10" descr="C:\Users\alex\Documents\Аспирантура_Травуш\Испытания\Балки\Б1.1_21.09.2016\Фото\DSC06301.jpg">
            <a:extLst>
              <a:ext uri="{FF2B5EF4-FFF2-40B4-BE49-F238E27FC236}">
                <a16:creationId xmlns:a16="http://schemas.microsoft.com/office/drawing/2014/main" id="{B15E53AF-4DAD-4897-A474-6BBA8B70D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81" y="3794125"/>
            <a:ext cx="1952625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Прямоугольник 4">
            <a:extLst>
              <a:ext uri="{FF2B5EF4-FFF2-40B4-BE49-F238E27FC236}">
                <a16:creationId xmlns:a16="http://schemas.microsoft.com/office/drawing/2014/main" id="{C16CAD56-E288-4B63-BE9D-1FB319A59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3781" y="3308350"/>
            <a:ext cx="217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Схема передачи нагрузки </a:t>
            </a:r>
            <a:endParaRPr lang="en-US" altLang="ru-RU" sz="1400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на модель</a:t>
            </a:r>
            <a:endParaRPr lang="ru-RU" altLang="ru-RU" sz="1400" dirty="0"/>
          </a:p>
        </p:txBody>
      </p:sp>
      <p:pic>
        <p:nvPicPr>
          <p:cNvPr id="14349" name="Рисунок 12" descr="C:\Users\alex\Desktop\4.jpg">
            <a:extLst>
              <a:ext uri="{FF2B5EF4-FFF2-40B4-BE49-F238E27FC236}">
                <a16:creationId xmlns:a16="http://schemas.microsoft.com/office/drawing/2014/main" id="{AEF9FD08-359B-4992-978B-73C6BD634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8" b="14494"/>
          <a:stretch>
            <a:fillRect/>
          </a:stretch>
        </p:blipFill>
        <p:spPr bwMode="auto">
          <a:xfrm>
            <a:off x="475456" y="4795838"/>
            <a:ext cx="25685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Прямоугольник 5">
            <a:extLst>
              <a:ext uri="{FF2B5EF4-FFF2-40B4-BE49-F238E27FC236}">
                <a16:creationId xmlns:a16="http://schemas.microsoft.com/office/drawing/2014/main" id="{985C9524-8AD4-4C8E-B36A-951481926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" y="5967413"/>
            <a:ext cx="3460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Схема приложения нагрузок на модели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</a:rPr>
              <a:t>(все балки испытаны на чистый изгиб)</a:t>
            </a:r>
            <a:endParaRPr lang="ru-RU" altLang="ru-RU" sz="1400"/>
          </a:p>
        </p:txBody>
      </p:sp>
      <p:pic>
        <p:nvPicPr>
          <p:cNvPr id="14351" name="Рисунок 11">
            <a:extLst>
              <a:ext uri="{FF2B5EF4-FFF2-40B4-BE49-F238E27FC236}">
                <a16:creationId xmlns:a16="http://schemas.microsoft.com/office/drawing/2014/main" id="{AAFAA6F3-EEFE-448F-AD2A-18D882857D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681" y="1055401"/>
            <a:ext cx="2792413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Прямоугольник 15">
            <a:extLst>
              <a:ext uri="{FF2B5EF4-FFF2-40B4-BE49-F238E27FC236}">
                <a16:creationId xmlns:a16="http://schemas.microsoft.com/office/drawing/2014/main" id="{98EF85A9-DB3C-4EB2-AF6E-50FD25032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481" y="533113"/>
            <a:ext cx="3289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Индикатор часового типа для измерения вертикальных перемещений</a:t>
            </a:r>
            <a:endParaRPr lang="ru-RU" altLang="ru-RU" sz="14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A673FD6-ABDA-4FE8-8256-DF88E9C03D32}"/>
              </a:ext>
            </a:extLst>
          </p:cNvPr>
          <p:cNvSpPr/>
          <p:nvPr/>
        </p:nvSpPr>
        <p:spPr>
          <a:xfrm>
            <a:off x="5790406" y="4084638"/>
            <a:ext cx="3195637" cy="1704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испытания моделей на каждом шаге фиксировались: </a:t>
            </a:r>
          </a:p>
          <a:p>
            <a:pPr marL="285750" indent="-285750"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относительные деформации арматуры и бетона моделей, </a:t>
            </a:r>
          </a:p>
          <a:p>
            <a:pPr marL="285750" indent="-285750"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вертикальные перемещения, </a:t>
            </a:r>
          </a:p>
          <a:p>
            <a:pPr marL="285750" indent="-285750" algn="just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картина развития и ширина раскрытия трещин</a:t>
            </a:r>
            <a:endParaRPr lang="ru-RU" sz="14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2" descr="C:\Users\Vaxer\Desktop\100+ Forum Russia 2015\лого\100+Forum Russia, logo gorizontal.png">
            <a:extLst>
              <a:ext uri="{FF2B5EF4-FFF2-40B4-BE49-F238E27FC236}">
                <a16:creationId xmlns:a16="http://schemas.microsoft.com/office/drawing/2014/main" id="{9AF0D1D1-7BB9-4E63-A310-03F13892F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39848" b="-27550"/>
          <a:stretch>
            <a:fillRect/>
          </a:stretch>
        </p:blipFill>
        <p:spPr bwMode="auto">
          <a:xfrm>
            <a:off x="107950" y="6492875"/>
            <a:ext cx="1169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E31DF8-CD6A-4E76-8854-545C3C50D8D9}"/>
              </a:ext>
            </a:extLst>
          </p:cNvPr>
          <p:cNvSpPr txBox="1"/>
          <p:nvPr/>
        </p:nvSpPr>
        <p:spPr>
          <a:xfrm>
            <a:off x="630237" y="315776"/>
            <a:ext cx="78835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Результаты. Характер разрушения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балок с жесткой арматурой</a:t>
            </a:r>
            <a:endParaRPr lang="ru-RU" sz="2000" b="1" dirty="0">
              <a:solidFill>
                <a:srgbClr val="0C54A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5367" name="Рисунок 17" descr="D:\Аспирантура_Травуш\Испытания\Балки\Б5.1_30.11.2016\Фото\DSC06846.JPG">
            <a:extLst>
              <a:ext uri="{FF2B5EF4-FFF2-40B4-BE49-F238E27FC236}">
                <a16:creationId xmlns:a16="http://schemas.microsoft.com/office/drawing/2014/main" id="{A8578C7C-7C24-4D6E-9A53-1BEE2231A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" t="27992" r="5421" b="41283"/>
          <a:stretch>
            <a:fillRect/>
          </a:stretch>
        </p:blipFill>
        <p:spPr bwMode="auto">
          <a:xfrm>
            <a:off x="323850" y="1458835"/>
            <a:ext cx="576103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Прямоугольник 4">
            <a:extLst>
              <a:ext uri="{FF2B5EF4-FFF2-40B4-BE49-F238E27FC236}">
                <a16:creationId xmlns:a16="http://schemas.microsoft.com/office/drawing/2014/main" id="{EF5E0938-A8DB-4828-ADB3-9A73C531F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201" y="933373"/>
            <a:ext cx="7821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вид разрушения моделей с жесткой арматурой, выполненных из высокопрочного бетона</a:t>
            </a:r>
          </a:p>
        </p:txBody>
      </p:sp>
      <p:pic>
        <p:nvPicPr>
          <p:cNvPr id="15369" name="Рисунок 20" descr="D:\Аспирантура_Травуш\Испытания\Балки\Фото балок\30.12.2016. после испытаний\Б5.1\DSC07963.JPG">
            <a:extLst>
              <a:ext uri="{FF2B5EF4-FFF2-40B4-BE49-F238E27FC236}">
                <a16:creationId xmlns:a16="http://schemas.microsoft.com/office/drawing/2014/main" id="{F217D968-19A7-42A5-A987-C06A77D6D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5" t="11417" r="12350" b="25510"/>
          <a:stretch>
            <a:fillRect/>
          </a:stretch>
        </p:blipFill>
        <p:spPr bwMode="auto">
          <a:xfrm>
            <a:off x="5738813" y="3898823"/>
            <a:ext cx="305117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Рисунок 21" descr="D:\Аспирантура_Травуш\Испытания\Балки\Фото балок\30.12.2016. после испытаний\Б5.1\DSC07961.JPG">
            <a:extLst>
              <a:ext uri="{FF2B5EF4-FFF2-40B4-BE49-F238E27FC236}">
                <a16:creationId xmlns:a16="http://schemas.microsoft.com/office/drawing/2014/main" id="{0051BD72-2741-49EE-9215-3C001FC85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8" r="20642" b="8849"/>
          <a:stretch>
            <a:fillRect/>
          </a:stretch>
        </p:blipFill>
        <p:spPr bwMode="auto">
          <a:xfrm>
            <a:off x="6421438" y="1436610"/>
            <a:ext cx="23685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Прямоугольник 5">
            <a:extLst>
              <a:ext uri="{FF2B5EF4-FFF2-40B4-BE49-F238E27FC236}">
                <a16:creationId xmlns:a16="http://schemas.microsoft.com/office/drawing/2014/main" id="{DAA899C4-5100-46C4-BAB8-4F135269E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2" y="3170676"/>
            <a:ext cx="4897438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        Разрушение моделей характеризовалось возникновением большого числа вертикальных и наклонных трещин, а также горизонтальных трещин по верхней и нижней граням балки, что приводило к частичному сколу бетона защитного слоя и оголению фрагментов арматурного каркаса и стального сердечника в крайних третях пролета балки – между точкой опоры и точкой приложения нагрузки</a:t>
            </a:r>
            <a:r>
              <a:rPr lang="en-US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ru-RU" altLang="ru-RU" sz="1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anose="02020603050405020304" pitchFamily="18" charset="0"/>
                <a:cs typeface="Calibri" panose="020F0502020204030204" pitchFamily="34" charset="0"/>
              </a:rPr>
              <a:t>Причем трещинообразование, в силу хрупкости высокопрочного бетона, начиналось на ранних стадиях нагружения. Волосяные трещины отмечены на первой ступени нагружения почти для всех моделей (первая ступень нагружения соответствовала менее, чем 10% от разрушающей нагрузки на балку). </a:t>
            </a:r>
            <a:endParaRPr lang="ru-RU" altLang="ru-RU" sz="1400" b="1" dirty="0"/>
          </a:p>
        </p:txBody>
      </p:sp>
      <p:sp>
        <p:nvSpPr>
          <p:cNvPr id="15372" name="Прямоугольник 8">
            <a:extLst>
              <a:ext uri="{FF2B5EF4-FFF2-40B4-BE49-F238E27FC236}">
                <a16:creationId xmlns:a16="http://schemas.microsoft.com/office/drawing/2014/main" id="{51E4507A-A642-43C0-AEDE-023B79DD3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1088" y="3509885"/>
            <a:ext cx="23526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cs typeface="Calibri" panose="020F0502020204030204" pitchFamily="34" charset="0"/>
              </a:rPr>
              <a:t>Скол бетона защитного слоя</a:t>
            </a:r>
            <a:endParaRPr lang="ru-RU" altLang="ru-RU" sz="1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935" y="1549366"/>
            <a:ext cx="2143214" cy="1640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781" y="1541197"/>
            <a:ext cx="1987586" cy="16490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548" y="1541197"/>
            <a:ext cx="1911419" cy="164906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2600" y="1549367"/>
            <a:ext cx="220233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b="1" dirty="0"/>
              <a:t>1. </a:t>
            </a:r>
          </a:p>
          <a:p>
            <a:r>
              <a:rPr lang="ru-RU" sz="1350" b="1" dirty="0"/>
              <a:t>Перекрытия (комбинация с балками и </a:t>
            </a:r>
            <a:r>
              <a:rPr lang="ru-RU" sz="1350" b="1" dirty="0" err="1"/>
              <a:t>профлистом</a:t>
            </a:r>
            <a:r>
              <a:rPr lang="ru-RU" sz="1350" b="1" dirty="0"/>
              <a:t>)</a:t>
            </a:r>
          </a:p>
          <a:p>
            <a:endParaRPr lang="ru-RU" sz="1350" b="1" dirty="0"/>
          </a:p>
          <a:p>
            <a:endParaRPr lang="ru-RU" sz="1350" b="1" dirty="0"/>
          </a:p>
          <a:p>
            <a:endParaRPr lang="ru-RU" sz="1350" b="1" dirty="0"/>
          </a:p>
          <a:p>
            <a:endParaRPr lang="ru-RU" sz="1350" b="1" dirty="0"/>
          </a:p>
          <a:p>
            <a:r>
              <a:rPr lang="ru-RU" sz="1350" b="1" dirty="0"/>
              <a:t>2. </a:t>
            </a:r>
          </a:p>
          <a:p>
            <a:r>
              <a:rPr lang="ru-RU" sz="1350" b="1" dirty="0"/>
              <a:t>Колонны </a:t>
            </a:r>
          </a:p>
          <a:p>
            <a:r>
              <a:rPr lang="ru-RU" sz="1350" b="1" dirty="0"/>
              <a:t>(сердечники и </a:t>
            </a:r>
            <a:r>
              <a:rPr lang="ru-RU" sz="1350" b="1" dirty="0" err="1"/>
              <a:t>трубобетон</a:t>
            </a:r>
            <a:r>
              <a:rPr lang="ru-RU" sz="1350" b="1" dirty="0"/>
              <a:t>)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98" y="3502397"/>
            <a:ext cx="2153257" cy="17649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9"/>
          <a:stretch/>
        </p:blipFill>
        <p:spPr>
          <a:xfrm>
            <a:off x="4665246" y="3502259"/>
            <a:ext cx="2035613" cy="1750100"/>
          </a:xfrm>
          <a:prstGeom prst="rect">
            <a:avLst/>
          </a:prstGeom>
        </p:spPr>
      </p:pic>
      <p:pic>
        <p:nvPicPr>
          <p:cNvPr id="1026" name="Picture 2" descr="Способ наращивания трубобетонных колонн и их сопряжения с пе…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009" y="3446575"/>
            <a:ext cx="2001958" cy="248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44D4226-BDFE-409E-8978-C321AEA365C8}"/>
              </a:ext>
            </a:extLst>
          </p:cNvPr>
          <p:cNvSpPr/>
          <p:nvPr/>
        </p:nvSpPr>
        <p:spPr>
          <a:xfrm>
            <a:off x="323527" y="206806"/>
            <a:ext cx="852943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/>
              <a:t>Основные виды применяемых сталежелезобетонных конструкций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294A27C-FFA3-46FD-85B7-B4D57EBD8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96C1-CB99-E041-B972-F2E38E08DA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492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6">
            <a:extLst>
              <a:ext uri="{FF2B5EF4-FFF2-40B4-BE49-F238E27FC236}">
                <a16:creationId xmlns:a16="http://schemas.microsoft.com/office/drawing/2014/main" id="{6B86DB01-21D7-424D-8F31-B6D6AE3D4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14" y="4257204"/>
            <a:ext cx="3775075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Рисунок 15">
            <a:extLst>
              <a:ext uri="{FF2B5EF4-FFF2-40B4-BE49-F238E27FC236}">
                <a16:creationId xmlns:a16="http://schemas.microsoft.com/office/drawing/2014/main" id="{4BDD4658-6195-48CF-8B61-A5E6A7721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89" y="2985616"/>
            <a:ext cx="3824288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17">
            <a:extLst>
              <a:ext uri="{FF2B5EF4-FFF2-40B4-BE49-F238E27FC236}">
                <a16:creationId xmlns:a16="http://schemas.microsoft.com/office/drawing/2014/main" id="{8B97C68E-F389-411D-ADC6-BA6C90E66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327" y="1725141"/>
            <a:ext cx="38766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Box 26">
            <a:extLst>
              <a:ext uri="{FF2B5EF4-FFF2-40B4-BE49-F238E27FC236}">
                <a16:creationId xmlns:a16="http://schemas.microsoft.com/office/drawing/2014/main" id="{EB4DA947-2511-4960-B3B4-B91E138D3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3788" y="6457950"/>
            <a:ext cx="38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A7E520-267B-4468-943B-844BC8687F12}"/>
              </a:ext>
            </a:extLst>
          </p:cNvPr>
          <p:cNvSpPr txBox="1"/>
          <p:nvPr/>
        </p:nvSpPr>
        <p:spPr>
          <a:xfrm>
            <a:off x="630238" y="44450"/>
            <a:ext cx="78835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Times New Roman" panose="02020603050405020304" pitchFamily="18" charset="0"/>
              </a:rPr>
              <a:t>Результаты. Основы численного моделирования</a:t>
            </a:r>
            <a:endParaRPr lang="ru-RU" sz="2400" b="1" dirty="0">
              <a:solidFill>
                <a:srgbClr val="0C54A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3562" name="Рисунок 13">
            <a:extLst>
              <a:ext uri="{FF2B5EF4-FFF2-40B4-BE49-F238E27FC236}">
                <a16:creationId xmlns:a16="http://schemas.microsoft.com/office/drawing/2014/main" id="{0E884147-025E-481D-9E04-31DE144B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7" y="764704"/>
            <a:ext cx="3744912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Прямоугольник 5">
            <a:extLst>
              <a:ext uri="{FF2B5EF4-FFF2-40B4-BE49-F238E27FC236}">
                <a16:creationId xmlns:a16="http://schemas.microsoft.com/office/drawing/2014/main" id="{EDD11105-619B-4A88-A1E9-B299EBF58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539" y="3795241"/>
            <a:ext cx="160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Напряжения в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стальном сердечнике </a:t>
            </a:r>
            <a:endParaRPr lang="ru-RU" altLang="ru-RU" sz="1200"/>
          </a:p>
        </p:txBody>
      </p:sp>
      <p:sp>
        <p:nvSpPr>
          <p:cNvPr id="23564" name="Прямоугольник 9">
            <a:extLst>
              <a:ext uri="{FF2B5EF4-FFF2-40B4-BE49-F238E27FC236}">
                <a16:creationId xmlns:a16="http://schemas.microsoft.com/office/drawing/2014/main" id="{FC78F760-779C-4878-9CA6-94306001D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3364" y="2445866"/>
            <a:ext cx="20335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вид модели.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Жесткая и гибкая арматура</a:t>
            </a:r>
            <a:endParaRPr lang="ru-RU" altLang="ru-RU" sz="1200"/>
          </a:p>
        </p:txBody>
      </p:sp>
      <p:sp>
        <p:nvSpPr>
          <p:cNvPr id="23565" name="Прямоугольник 21">
            <a:extLst>
              <a:ext uri="{FF2B5EF4-FFF2-40B4-BE49-F238E27FC236}">
                <a16:creationId xmlns:a16="http://schemas.microsoft.com/office/drawing/2014/main" id="{78538206-DB1A-43E6-885E-4AE2BDDAD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7964" y="1225079"/>
            <a:ext cx="2035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вид модели.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Гибкая арматура</a:t>
            </a:r>
            <a:endParaRPr lang="ru-RU" altLang="ru-RU" sz="1200"/>
          </a:p>
        </p:txBody>
      </p:sp>
      <p:sp>
        <p:nvSpPr>
          <p:cNvPr id="23566" name="Прямоугольник 23">
            <a:extLst>
              <a:ext uri="{FF2B5EF4-FFF2-40B4-BE49-F238E27FC236}">
                <a16:creationId xmlns:a16="http://schemas.microsoft.com/office/drawing/2014/main" id="{3306E513-4041-433A-B58E-281A7719E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3289" y="790104"/>
            <a:ext cx="2033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вид модели</a:t>
            </a:r>
            <a:endParaRPr lang="ru-RU" altLang="ru-RU" sz="1200"/>
          </a:p>
        </p:txBody>
      </p:sp>
      <p:sp>
        <p:nvSpPr>
          <p:cNvPr id="23567" name="TextBox 20">
            <a:extLst>
              <a:ext uri="{FF2B5EF4-FFF2-40B4-BE49-F238E27FC236}">
                <a16:creationId xmlns:a16="http://schemas.microsoft.com/office/drawing/2014/main" id="{3CC7DD7D-3C57-4572-A303-C011E9E792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1052" y="5617691"/>
            <a:ext cx="3730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 настоящий момент разработаны конечно-элементные модели балок, выполнены численные расчеты. Исследования еще не завершены, работа в этой области продолжается.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">
            <a:extLst>
              <a:ext uri="{FF2B5EF4-FFF2-40B4-BE49-F238E27FC236}">
                <a16:creationId xmlns:a16="http://schemas.microsoft.com/office/drawing/2014/main" id="{A00A8301-FD0E-4FEE-8C8C-5DB08EA4BC52}"/>
              </a:ext>
            </a:extLst>
          </p:cNvPr>
          <p:cNvSpPr txBox="1">
            <a:spLocks/>
          </p:cNvSpPr>
          <p:nvPr/>
        </p:nvSpPr>
        <p:spPr>
          <a:xfrm>
            <a:off x="673798" y="5961185"/>
            <a:ext cx="815033" cy="621323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A3496C1-CB99-E041-B972-F2E38E08DA4C}" type="slidenum">
              <a:rPr lang="ru-RU" sz="1662">
                <a:latin typeface="Franklin Gothic Book" pitchFamily="34" charset="0"/>
              </a:rPr>
              <a:pPr algn="ctr"/>
              <a:t>21</a:t>
            </a:fld>
            <a:endParaRPr lang="ru-RU" sz="1662" dirty="0">
              <a:latin typeface="Franklin Gothic Book" pitchFamily="34" charset="0"/>
            </a:endParaRPr>
          </a:p>
        </p:txBody>
      </p:sp>
      <p:pic>
        <p:nvPicPr>
          <p:cNvPr id="15" name="Рисунок 9" descr="D:\93_Колонна_сталежелезобетон\Наше\Общие фото колонн\DSC026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7" r="16071"/>
          <a:stretch>
            <a:fillRect/>
          </a:stretch>
        </p:blipFill>
        <p:spPr bwMode="auto">
          <a:xfrm>
            <a:off x="299967" y="1856124"/>
            <a:ext cx="1939559" cy="386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0" descr="D:\93_Колонна_сталежелезобетон\Наше\Испытания\Фото последних испытаний (с 26.06.2015)\DSC027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1"/>
          <a:stretch>
            <a:fillRect/>
          </a:stretch>
        </p:blipFill>
        <p:spPr bwMode="auto">
          <a:xfrm>
            <a:off x="5665370" y="1856123"/>
            <a:ext cx="3085874" cy="386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259814" y="1129567"/>
            <a:ext cx="6920154" cy="490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92" dirty="0"/>
              <a:t>Сталежелезобетонные колонны 400</a:t>
            </a:r>
            <a:r>
              <a:rPr lang="en-US" sz="1292" dirty="0"/>
              <a:t>x400x1640 </a:t>
            </a:r>
            <a:r>
              <a:rPr lang="ru-RU" sz="1292" dirty="0"/>
              <a:t>мм. (16 </a:t>
            </a:r>
            <a:r>
              <a:rPr lang="ru-RU" sz="1292" dirty="0" err="1"/>
              <a:t>шт</a:t>
            </a:r>
            <a:r>
              <a:rPr lang="ru-RU" sz="1292" dirty="0"/>
              <a:t>)</a:t>
            </a:r>
          </a:p>
          <a:p>
            <a:pPr algn="ctr"/>
            <a:r>
              <a:rPr lang="ru-RU" sz="1292" dirty="0"/>
              <a:t>Сталь – С255, С345. Бетон – В25. Сердечники различных размеров. % армирования - 5-15%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931984" y="275492"/>
            <a:ext cx="7280031" cy="773866"/>
          </a:xfrm>
          <a:prstGeom prst="rect">
            <a:avLst/>
          </a:prstGeom>
        </p:spPr>
        <p:txBody>
          <a:bodyPr vert="horz" lIns="84406" tIns="42203" rIns="84406" bIns="42203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cs typeface="Arial" panose="020B0604020202020204" pitchFamily="34" charset="0"/>
              </a:rPr>
              <a:t>Испытания сталежелезобетонных моделей на центральное и внецентренное сжатие</a:t>
            </a:r>
          </a:p>
        </p:txBody>
      </p:sp>
      <p:pic>
        <p:nvPicPr>
          <p:cNvPr id="12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0204" y="2339688"/>
            <a:ext cx="3868507" cy="290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807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dirty="0">
                <a:cs typeface="Arial" panose="020B0604020202020204" pitchFamily="34" charset="0"/>
              </a:rPr>
              <a:t>Испытания и последующие КЭ расчеты</a:t>
            </a:r>
          </a:p>
        </p:txBody>
      </p:sp>
      <p:pic>
        <p:nvPicPr>
          <p:cNvPr id="4" name="Объект 3" descr="D:\WORK\93_Лахта\Фотки испытания\Фото\DSC02459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1245333"/>
            <a:ext cx="3279524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492086"/>
            <a:ext cx="3423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Модель колонны К19, </a:t>
            </a:r>
          </a:p>
          <a:p>
            <a:pPr algn="ctr"/>
            <a:r>
              <a:rPr lang="ru-RU" dirty="0"/>
              <a:t>подготовленная к испытаниям на центральное сжатие</a:t>
            </a:r>
          </a:p>
          <a:p>
            <a:pPr algn="ctr"/>
            <a:endParaRPr lang="ru-RU" dirty="0"/>
          </a:p>
        </p:txBody>
      </p:sp>
      <p:pic>
        <p:nvPicPr>
          <p:cNvPr id="6" name="Рисунок 5" descr="D:\WORK\93_Лахта\отчет денис\asp_38_сталежб для РААСН\asp_38_сталежб для РААСН\рис 1.tif">
            <a:extLst>
              <a:ext uri="{FF2B5EF4-FFF2-40B4-BE49-F238E27FC236}">
                <a16:creationId xmlns:a16="http://schemas.microsoft.com/office/drawing/2014/main" id="{45C6F6CB-A949-468E-96CD-4819AA8622A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4545373" y="3598495"/>
            <a:ext cx="2664296" cy="2781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A05313-F84A-493D-97A5-CC45279737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236" y="1174739"/>
            <a:ext cx="4268172" cy="230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986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"/>
          <p:cNvSpPr>
            <a:spLocks noGrp="1"/>
          </p:cNvSpPr>
          <p:nvPr>
            <p:ph type="body" idx="1"/>
          </p:nvPr>
        </p:nvSpPr>
        <p:spPr>
          <a:xfrm>
            <a:off x="722313" y="1745015"/>
            <a:ext cx="7772400" cy="3859066"/>
          </a:xfrm>
        </p:spPr>
        <p:txBody>
          <a:bodyPr>
            <a:normAutofit/>
          </a:bodyPr>
          <a:lstStyle/>
          <a:p>
            <a:pPr algn="just"/>
            <a:endParaRPr lang="ru-RU" dirty="0"/>
          </a:p>
          <a:p>
            <a:pPr algn="just"/>
            <a:r>
              <a:rPr lang="ru-RU" b="1" dirty="0">
                <a:solidFill>
                  <a:schemeClr val="tx1"/>
                </a:solidFill>
              </a:rPr>
              <a:t>Конин Денис Владимирович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зав. Сектором </a:t>
            </a:r>
            <a:r>
              <a:rPr lang="ru-RU" dirty="0" err="1">
                <a:solidFill>
                  <a:schemeClr val="tx1"/>
                </a:solidFill>
              </a:rPr>
              <a:t>ВЗиС</a:t>
            </a:r>
            <a:r>
              <a:rPr lang="ru-RU" dirty="0">
                <a:solidFill>
                  <a:schemeClr val="tx1"/>
                </a:solidFill>
              </a:rPr>
              <a:t> ЦНИИСК им. В.А. Кучеренко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(АО «НИЦ «Строительство»)</a:t>
            </a:r>
          </a:p>
          <a:p>
            <a:pPr algn="just"/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konden@inbox.ru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endParaRPr lang="ru-RU" sz="1846" dirty="0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D67ADCB-DD58-4590-B1BC-15E31BBC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96C1-CB99-E041-B972-F2E38E08DA4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66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.gyazo.com/131eff82134ac091910e140f876d76d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9" y="1299379"/>
            <a:ext cx="341173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4174" y="6173331"/>
            <a:ext cx="468087" cy="152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62389"/>
            <a:ext cx="7651246" cy="1181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="1" dirty="0"/>
              <a:t>Традиции отечественной школы конструкций с жесткой арматурой </a:t>
            </a:r>
          </a:p>
          <a:p>
            <a:pPr algn="just"/>
            <a:r>
              <a:rPr lang="ru-RU" sz="1875" dirty="0">
                <a:solidFill>
                  <a:schemeClr val="bg1"/>
                </a:solidFill>
              </a:rPr>
              <a:t>(ранее 1941 года)</a:t>
            </a:r>
            <a:endParaRPr lang="ru-RU" sz="1875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20885" y="1905507"/>
            <a:ext cx="5192486" cy="3394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51" b="1" dirty="0"/>
              <a:t>Сооружены: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«Высотные» здания МИД, гостиницы Украина, «На </a:t>
            </a:r>
            <a:r>
              <a:rPr lang="ru-RU" sz="1651" dirty="0" err="1"/>
              <a:t>Котельнической</a:t>
            </a:r>
            <a:r>
              <a:rPr lang="ru-RU" sz="1651" dirty="0"/>
              <a:t> набережной» и др.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Гостиница «Россия»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Здание на Сиреневом бульваре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Два высотных здания ММДЦ «Москва-Сити»</a:t>
            </a:r>
          </a:p>
          <a:p>
            <a:pPr algn="just"/>
            <a:r>
              <a:rPr lang="ru-RU" sz="1651" dirty="0"/>
              <a:t>и многие другие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endParaRPr lang="ru-RU" sz="1651" dirty="0"/>
          </a:p>
          <a:p>
            <a:pPr algn="just"/>
            <a:r>
              <a:rPr lang="ru-RU" sz="1651" b="1" dirty="0"/>
              <a:t>Разработаны: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Руководство 1978 г.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Серия типовых конструкций для сборного каркаса   РС 2207-84</a:t>
            </a:r>
          </a:p>
          <a:p>
            <a:pPr marL="257181" indent="-257181" algn="just">
              <a:buFont typeface="Wingdings" panose="05000000000000000000" pitchFamily="2" charset="2"/>
              <a:buChar char="q"/>
            </a:pPr>
            <a:r>
              <a:rPr lang="ru-RU" sz="1651" dirty="0"/>
              <a:t>Рекомендации и т.д.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C693D36-85B3-496F-B4DA-760EB6190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2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/>
              <a:t>Стальные конструкции на карте Москвы, </a:t>
            </a:r>
            <a:br>
              <a:rPr lang="ru-RU" sz="2600" b="1" dirty="0"/>
            </a:br>
            <a:r>
              <a:rPr lang="ru-RU" sz="2600" b="1" dirty="0"/>
              <a:t>которых «нет»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80" y="1306692"/>
            <a:ext cx="8474725" cy="4826373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00A8301-FD0E-4FEE-8C8C-5DB08EA4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496C1-CB99-E041-B972-F2E38E08DA4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15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1227"/>
          <a:stretch/>
        </p:blipFill>
        <p:spPr>
          <a:xfrm>
            <a:off x="431541" y="1700809"/>
            <a:ext cx="7928510" cy="4300339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4C1ABDC-B339-43F0-8773-9D3060C7EF0F}"/>
              </a:ext>
            </a:extLst>
          </p:cNvPr>
          <p:cNvSpPr txBox="1">
            <a:spLocks/>
          </p:cNvSpPr>
          <p:nvPr/>
        </p:nvSpPr>
        <p:spPr>
          <a:xfrm>
            <a:off x="683568" y="310265"/>
            <a:ext cx="8327795" cy="926407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600" b="1" dirty="0"/>
              <a:t>Материалы несущих конструкций высотных зданий.</a:t>
            </a:r>
          </a:p>
          <a:p>
            <a:pPr marL="342930" indent="-342930" defTabSz="816538">
              <a:spcBef>
                <a:spcPct val="20000"/>
              </a:spcBef>
            </a:pPr>
            <a:r>
              <a:rPr lang="ru-RU" sz="2600" b="1" dirty="0"/>
              <a:t>Россия</a:t>
            </a:r>
          </a:p>
        </p:txBody>
      </p:sp>
    </p:spTree>
    <p:extLst>
      <p:ext uri="{BB962C8B-B14F-4D97-AF65-F5344CB8AC3E}">
        <p14:creationId xmlns:p14="http://schemas.microsoft.com/office/powerpoint/2010/main" val="468446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15134" y="344120"/>
            <a:ext cx="8296229" cy="858697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/>
              <a:t>Материалы несущих конструкций высотных зданий.</a:t>
            </a:r>
          </a:p>
          <a:p>
            <a:pPr marL="342930" indent="-342930" defTabSz="816538">
              <a:spcBef>
                <a:spcPct val="20000"/>
              </a:spcBef>
            </a:pPr>
            <a:r>
              <a:rPr lang="ru-RU" sz="2400" b="1" dirty="0"/>
              <a:t>Заграница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89" t="877" r="693" b="1196"/>
          <a:stretch/>
        </p:blipFill>
        <p:spPr>
          <a:xfrm>
            <a:off x="503549" y="1700808"/>
            <a:ext cx="8296229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44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95536" y="348901"/>
            <a:ext cx="8527401" cy="784830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>
                <a:latin typeface="+mn-lt"/>
                <a:ea typeface="+mn-ea"/>
                <a:cs typeface="+mn-cs"/>
              </a:rPr>
              <a:t>Небоскрёбы Москва-Сити со сталежелезобетонными конструкциями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3508" y="4941167"/>
            <a:ext cx="288031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</a:pPr>
            <a:endParaRPr lang="ru-RU" sz="2200" dirty="0"/>
          </a:p>
          <a:p>
            <a:pPr marL="358806" lvl="1" indent="-358806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  <a:buFont typeface="Wingdings 3" pitchFamily="18" charset="2"/>
              <a:buChar char=""/>
            </a:pPr>
            <a:endParaRPr lang="ru-RU" sz="2200" dirty="0">
              <a:effectLst>
                <a:reflection stA="31000" endPos="65000" dist="50800" dir="5400000" sy="-100000" algn="bl" rotWithShape="0"/>
              </a:effectLst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652" y="1772817"/>
            <a:ext cx="5580620" cy="4095455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4608004" y="2672917"/>
            <a:ext cx="288032" cy="28803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275856" y="2816932"/>
            <a:ext cx="108012" cy="39604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645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086" y="1381145"/>
            <a:ext cx="4562979" cy="394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7" r="62673" b="2504"/>
          <a:stretch/>
        </p:blipFill>
        <p:spPr bwMode="auto">
          <a:xfrm>
            <a:off x="5459142" y="1381146"/>
            <a:ext cx="2407464" cy="394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6568" y="5462295"/>
            <a:ext cx="3708412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806" lvl="1" indent="-358806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  <a:buFont typeface="Wingdings 3" pitchFamily="18" charset="2"/>
              <a:buChar char=""/>
            </a:pPr>
            <a:r>
              <a:rPr lang="ru-RU" sz="1108" dirty="0">
                <a:latin typeface="+mj-lt"/>
                <a:ea typeface="Calibri"/>
              </a:rPr>
              <a:t>Общий вид колонн ядра жесткости на начальном этапе строительства здания на участке №12</a:t>
            </a:r>
            <a:endParaRPr lang="ru-RU" sz="1108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5323796"/>
            <a:ext cx="3636404" cy="944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806" lvl="1" indent="-358806" defTabSz="809695">
              <a:spcBef>
                <a:spcPts val="300"/>
              </a:spcBef>
              <a:spcAft>
                <a:spcPts val="300"/>
              </a:spcAft>
              <a:buClr>
                <a:srgbClr val="0092D2"/>
              </a:buClr>
              <a:buSzPct val="90000"/>
              <a:buFont typeface="Wingdings 3" pitchFamily="18" charset="2"/>
              <a:buChar char=""/>
            </a:pPr>
            <a:r>
              <a:rPr lang="ru-RU" sz="1108" dirty="0">
                <a:latin typeface="+mj-lt"/>
                <a:ea typeface="Calibri"/>
              </a:rPr>
              <a:t>Отправочный элемент колонны коробчатого сечения размерами 750х750 мм и толщиной стенки 230 мм (а) и сварной стыковой шов с неполным проваром высотой 80 мм в стыке коробчатых колонн (б)</a:t>
            </a:r>
            <a:endParaRPr lang="ru-RU" sz="1108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32115" y="2780928"/>
            <a:ext cx="2840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+mj-lt"/>
                <a:cs typeface="Times New Roman" pitchFamily="18" charset="0"/>
              </a:rPr>
              <a:t>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28107" y="4473117"/>
            <a:ext cx="2920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+mj-lt"/>
                <a:cs typeface="Times New Roman" pitchFamily="18" charset="0"/>
              </a:rPr>
              <a:t>б)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317925"/>
            <a:ext cx="8244917" cy="784830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/>
              <a:t>Небоскрёбы Москва-Сити со сталежелезобетонными конструкциями</a:t>
            </a:r>
          </a:p>
        </p:txBody>
      </p:sp>
    </p:spTree>
    <p:extLst>
      <p:ext uri="{BB962C8B-B14F-4D97-AF65-F5344CB8AC3E}">
        <p14:creationId xmlns:p14="http://schemas.microsoft.com/office/powerpoint/2010/main" val="2131662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359532" y="357095"/>
            <a:ext cx="8410669" cy="784830"/>
          </a:xfrm>
          <a:prstGeom prst="rect">
            <a:avLst/>
          </a:prstGeom>
        </p:spPr>
        <p:txBody>
          <a:bodyPr vert="horz" wrap="square" lIns="45720" tIns="22860" rIns="45720" bIns="22860" rtlCol="0" anchor="ctr">
            <a:spAutoFit/>
          </a:bodyPr>
          <a:lstStyle>
            <a:lvl1pPr algn="ctr" defTabSz="1371783" rtl="0" eaLnBrk="1" latinLnBrk="0" hangingPunct="1">
              <a:spcBef>
                <a:spcPct val="0"/>
              </a:spcBef>
              <a:buNone/>
              <a:defRPr sz="66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30" indent="-342930" defTabSz="816538">
              <a:spcBef>
                <a:spcPct val="20000"/>
              </a:spcBef>
            </a:pPr>
            <a:r>
              <a:rPr lang="ru-RU" sz="2400" b="1" dirty="0"/>
              <a:t>Небоскрёбы Москва-Сити со сталежелезобетонными конструкциями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532" y="1700808"/>
            <a:ext cx="3168352" cy="4224469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2555777" y="3723032"/>
            <a:ext cx="360040" cy="1800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555777" y="2441143"/>
            <a:ext cx="360040" cy="18002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69812" y="4077072"/>
            <a:ext cx="252028" cy="3600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571" y="1700808"/>
            <a:ext cx="3151666" cy="420222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92"/>
          <a:stretch/>
        </p:blipFill>
        <p:spPr>
          <a:xfrm>
            <a:off x="6804248" y="1715287"/>
            <a:ext cx="2160240" cy="4187743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5427713" y="3068960"/>
            <a:ext cx="360040" cy="18002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427713" y="2433964"/>
            <a:ext cx="360040" cy="18002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098529" y="4257093"/>
            <a:ext cx="293452" cy="25852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848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1019</Words>
  <Application>Microsoft Office PowerPoint</Application>
  <PresentationFormat>Экран (4:3)</PresentationFormat>
  <Paragraphs>160</Paragraphs>
  <Slides>23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Franklin Gothic Book</vt:lpstr>
      <vt:lpstr>Times New Roman</vt:lpstr>
      <vt:lpstr>Wingdings</vt:lpstr>
      <vt:lpstr>Wingdings 3</vt:lpstr>
      <vt:lpstr>Тема Office</vt:lpstr>
      <vt:lpstr>Применение стали в композитных сталежелезобетонных конструкциях</vt:lpstr>
      <vt:lpstr>Презентация PowerPoint</vt:lpstr>
      <vt:lpstr>Презентация PowerPoint</vt:lpstr>
      <vt:lpstr>Стальные конструкции на карте Москвы,  которых «нет»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Испытания и последующие КЭ расчеты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стандарта организации  «Сталежелезобетонные конструкции. Правила проектирования»</dc:title>
  <dc:creator>LidOK</dc:creator>
  <cp:lastModifiedBy>den kon</cp:lastModifiedBy>
  <cp:revision>46</cp:revision>
  <dcterms:created xsi:type="dcterms:W3CDTF">2015-11-06T10:30:42Z</dcterms:created>
  <dcterms:modified xsi:type="dcterms:W3CDTF">2019-05-14T13:42:54Z</dcterms:modified>
</cp:coreProperties>
</file>