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19"/>
  </p:notesMasterIdLst>
  <p:handoutMasterIdLst>
    <p:handoutMasterId r:id="rId20"/>
  </p:handoutMasterIdLst>
  <p:sldIdLst>
    <p:sldId id="256" r:id="rId3"/>
    <p:sldId id="338" r:id="rId4"/>
    <p:sldId id="340" r:id="rId5"/>
    <p:sldId id="341" r:id="rId6"/>
    <p:sldId id="339" r:id="rId7"/>
    <p:sldId id="342" r:id="rId8"/>
    <p:sldId id="344" r:id="rId9"/>
    <p:sldId id="352" r:id="rId10"/>
    <p:sldId id="346" r:id="rId11"/>
    <p:sldId id="347" r:id="rId12"/>
    <p:sldId id="350" r:id="rId13"/>
    <p:sldId id="348" r:id="rId14"/>
    <p:sldId id="349" r:id="rId15"/>
    <p:sldId id="336" r:id="rId16"/>
    <p:sldId id="351" r:id="rId17"/>
    <p:sldId id="31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AFF971E-ED4F-4C60-8C74-B987B7B249A0}">
          <p14:sldIdLst>
            <p14:sldId id="256"/>
            <p14:sldId id="338"/>
            <p14:sldId id="340"/>
            <p14:sldId id="341"/>
            <p14:sldId id="339"/>
            <p14:sldId id="342"/>
            <p14:sldId id="344"/>
            <p14:sldId id="352"/>
            <p14:sldId id="346"/>
            <p14:sldId id="347"/>
            <p14:sldId id="350"/>
            <p14:sldId id="348"/>
            <p14:sldId id="349"/>
            <p14:sldId id="336"/>
            <p14:sldId id="351"/>
            <p14:sldId id="31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4FD"/>
    <a:srgbClr val="4F1D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94660"/>
  </p:normalViewPr>
  <p:slideViewPr>
    <p:cSldViewPr>
      <p:cViewPr>
        <p:scale>
          <a:sx n="125" d="100"/>
          <a:sy n="125" d="100"/>
        </p:scale>
        <p:origin x="-365" y="739"/>
      </p:cViewPr>
      <p:guideLst>
        <p:guide orient="horz" pos="388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88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55713-5549-41C9-967C-C3E0BC34BAED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24DC8-C089-4927-86B6-F86D1A04BA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589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001712-8371-4D42-85E8-EFF072386445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1F1CA-0EAA-480C-97DF-C8203C250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393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1F1CA-0EAA-480C-97DF-C8203C25066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48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1F1CA-0EAA-480C-97DF-C8203C25066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93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665B1-F696-45C2-946C-664211D0AF34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209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2822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57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013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Андромета_ти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00392" y="6341258"/>
            <a:ext cx="648072" cy="400110"/>
          </a:xfrm>
          <a:solidFill>
            <a:srgbClr val="002060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8E41A47B-9802-45AD-A1ED-73F833DB465C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95537" y="404665"/>
            <a:ext cx="8352927" cy="593659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4917"/>
            <a:ext cx="1443877" cy="4555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867670" y="404664"/>
            <a:ext cx="6880794" cy="2088231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95537" y="6341258"/>
            <a:ext cx="8352927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FFFF"/>
                </a:solidFill>
              </a:rPr>
              <a:t>ООО «Андромета»</a:t>
            </a:r>
            <a:r>
              <a:rPr lang="en-US" b="1" dirty="0" smtClean="0">
                <a:solidFill>
                  <a:srgbClr val="FFFFFF"/>
                </a:solidFill>
              </a:rPr>
              <a:t>     </a:t>
            </a:r>
            <a:r>
              <a:rPr lang="ru-RU" b="1" dirty="0" smtClean="0">
                <a:solidFill>
                  <a:srgbClr val="FFFFFF"/>
                </a:solidFill>
              </a:rPr>
              <a:t>                 </a:t>
            </a:r>
            <a:r>
              <a:rPr lang="en-US" sz="2000" b="1" dirty="0" smtClean="0">
                <a:solidFill>
                  <a:srgbClr val="FFFFFF"/>
                </a:solidFill>
              </a:rPr>
              <a:t>www.andrometa.ru</a:t>
            </a:r>
            <a:r>
              <a:rPr lang="ru-RU" b="1" dirty="0" smtClean="0">
                <a:solidFill>
                  <a:srgbClr val="FFFFFF"/>
                </a:solidFill>
              </a:rPr>
              <a:t>  </a:t>
            </a:r>
            <a:r>
              <a:rPr lang="en-US" b="1" dirty="0" smtClean="0">
                <a:solidFill>
                  <a:srgbClr val="FFFFFF"/>
                </a:solidFill>
              </a:rPr>
              <a:t>    </a:t>
            </a:r>
            <a:r>
              <a:rPr lang="ru-RU" b="1" dirty="0" smtClean="0">
                <a:solidFill>
                  <a:srgbClr val="FFFFFF"/>
                </a:solidFill>
              </a:rPr>
              <a:t>                       800-5555-166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7769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Андромета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00392" y="6341258"/>
            <a:ext cx="648072" cy="400110"/>
          </a:xfrm>
          <a:solidFill>
            <a:srgbClr val="002060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8E41A47B-9802-45AD-A1ED-73F833DB465C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95537" y="404666"/>
            <a:ext cx="8352927" cy="51580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4917"/>
            <a:ext cx="1443877" cy="4555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867670" y="404664"/>
            <a:ext cx="6880794" cy="515811"/>
          </a:xfrm>
        </p:spPr>
        <p:txBody>
          <a:bodyPr>
            <a:no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95537" y="6341258"/>
            <a:ext cx="7560839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FFFF"/>
                </a:solidFill>
              </a:rPr>
              <a:t>ООО «Андромета»</a:t>
            </a:r>
            <a:r>
              <a:rPr lang="en-US" b="1" dirty="0" smtClean="0">
                <a:solidFill>
                  <a:srgbClr val="FFFFFF"/>
                </a:solidFill>
              </a:rPr>
              <a:t>     </a:t>
            </a:r>
            <a:r>
              <a:rPr lang="ru-RU" b="1" dirty="0" smtClean="0">
                <a:solidFill>
                  <a:srgbClr val="FFFFFF"/>
                </a:solidFill>
              </a:rPr>
              <a:t>              </a:t>
            </a:r>
            <a:r>
              <a:rPr lang="en-US" sz="2000" b="1" dirty="0" smtClean="0">
                <a:solidFill>
                  <a:srgbClr val="FFFFFF"/>
                </a:solidFill>
              </a:rPr>
              <a:t>www.andrometa.ru</a:t>
            </a:r>
            <a:r>
              <a:rPr lang="ru-RU" b="1" dirty="0" smtClean="0">
                <a:solidFill>
                  <a:srgbClr val="FFFFFF"/>
                </a:solidFill>
              </a:rPr>
              <a:t>  </a:t>
            </a:r>
            <a:r>
              <a:rPr lang="en-US" b="1" dirty="0" smtClean="0">
                <a:solidFill>
                  <a:srgbClr val="FFFFFF"/>
                </a:solidFill>
              </a:rPr>
              <a:t>    </a:t>
            </a:r>
            <a:r>
              <a:rPr lang="ru-RU" b="1" dirty="0" smtClean="0">
                <a:solidFill>
                  <a:srgbClr val="FFFFFF"/>
                </a:solidFill>
              </a:rPr>
              <a:t>            800-5555-166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3529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Андромета_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00392" y="6341258"/>
            <a:ext cx="648072" cy="400110"/>
          </a:xfrm>
          <a:solidFill>
            <a:srgbClr val="002060"/>
          </a:solidFill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8E41A47B-9802-45AD-A1ED-73F833DB465C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95537" y="404666"/>
            <a:ext cx="8352927" cy="51580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4917"/>
            <a:ext cx="1443877" cy="4555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867670" y="404664"/>
            <a:ext cx="6880794" cy="515811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395537" y="6341258"/>
            <a:ext cx="7560839" cy="400110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FFFFFF"/>
                </a:solidFill>
              </a:rPr>
              <a:t>ООО «Андромета»</a:t>
            </a:r>
            <a:r>
              <a:rPr lang="en-US" b="1" dirty="0" smtClean="0">
                <a:solidFill>
                  <a:srgbClr val="FFFFFF"/>
                </a:solidFill>
              </a:rPr>
              <a:t>     </a:t>
            </a:r>
            <a:r>
              <a:rPr lang="ru-RU" b="1" dirty="0" smtClean="0">
                <a:solidFill>
                  <a:srgbClr val="FFFFFF"/>
                </a:solidFill>
              </a:rPr>
              <a:t>              </a:t>
            </a:r>
            <a:r>
              <a:rPr lang="en-US" sz="2000" b="1" dirty="0" smtClean="0">
                <a:solidFill>
                  <a:srgbClr val="FFFFFF"/>
                </a:solidFill>
              </a:rPr>
              <a:t>www.andrometa.ru</a:t>
            </a:r>
            <a:r>
              <a:rPr lang="ru-RU" b="1" dirty="0" smtClean="0">
                <a:solidFill>
                  <a:srgbClr val="FFFFFF"/>
                </a:solidFill>
              </a:rPr>
              <a:t>  </a:t>
            </a:r>
            <a:r>
              <a:rPr lang="en-US" b="1" dirty="0" smtClean="0">
                <a:solidFill>
                  <a:srgbClr val="FFFFFF"/>
                </a:solidFill>
              </a:rPr>
              <a:t>    </a:t>
            </a:r>
            <a:r>
              <a:rPr lang="ru-RU" b="1" dirty="0" smtClean="0">
                <a:solidFill>
                  <a:srgbClr val="FFFFFF"/>
                </a:solidFill>
              </a:rPr>
              <a:t>            800-5555-166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11082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68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234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100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8684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69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059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5704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956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4487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434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27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1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714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093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856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43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936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99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4D807-EBD0-47B0-8149-CC60D7E91EC2}" type="datetimeFigureOut">
              <a:rPr lang="ru-RU" smtClean="0"/>
              <a:t>14.05.2019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E236F-3119-4B2C-BFF0-9BE4D84B3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648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1E4306-83E3-4C36-9464-556DACC5F6C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14.05.2019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1A47B-9802-45AD-A1ED-73F833DB465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8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407707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6453336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«Андромета»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</a:t>
            </a:r>
            <a:r>
              <a:rPr lang="en-US" altLang="ru-RU" sz="1600" b="1" dirty="0" smtClean="0">
                <a:solidFill>
                  <a:srgbClr val="FFFFFF"/>
                </a:solidFill>
                <a:latin typeface="Arial" pitchFamily="34" charset="0"/>
              </a:rPr>
              <a:t>                      www.andrometa.ru</a:t>
            </a:r>
            <a:r>
              <a:rPr lang="ru-RU" altLang="ru-RU" sz="1600" b="1" dirty="0" smtClean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 smtClean="0">
                <a:solidFill>
                  <a:srgbClr val="FFFFFF"/>
                </a:solidFill>
                <a:latin typeface="Arial" pitchFamily="34" charset="0"/>
              </a:rPr>
              <a:t>                                       </a:t>
            </a:r>
            <a:r>
              <a:rPr lang="ru-RU" altLang="ru-RU" sz="1600" b="1" dirty="0" smtClean="0">
                <a:solidFill>
                  <a:srgbClr val="FFFFFF"/>
                </a:solidFill>
                <a:latin typeface="Arial" pitchFamily="34" charset="0"/>
              </a:rPr>
              <a:t>800-5555-166 </a:t>
            </a:r>
            <a:endParaRPr lang="ru-RU" altLang="ru-RU" sz="16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70860" y="260648"/>
            <a:ext cx="9144000" cy="3024336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800" b="1" dirty="0">
                <a:solidFill>
                  <a:schemeClr val="bg1"/>
                </a:solidFill>
              </a:rPr>
              <a:t>ПРОБЛЕМА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НОРМАТИВНО-ТЕХНИЧЕСКОГО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РЕГУЛИРОВАНИЯ  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КОРРОЗИОННОЙ </a:t>
            </a:r>
            <a:r>
              <a:rPr lang="ru-RU" sz="2800" b="1" dirty="0">
                <a:solidFill>
                  <a:schemeClr val="bg1"/>
                </a:solidFill>
              </a:rPr>
              <a:t>ЗАЩИТЫ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СТАЛЬНЫХ </a:t>
            </a:r>
            <a:r>
              <a:rPr lang="ru-RU" sz="2800" b="1" dirty="0">
                <a:solidFill>
                  <a:schemeClr val="bg1"/>
                </a:solidFill>
              </a:rPr>
              <a:t>ТОНКОСТЕННЫХ 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КОНСТРУКЦИЙ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Шухардин Андрей Алексеевич,</a:t>
            </a: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генеральный директор  </a:t>
            </a:r>
            <a:r>
              <a:rPr lang="ru-RU" sz="2000" b="1" dirty="0">
                <a:solidFill>
                  <a:schemeClr val="bg1"/>
                </a:solidFill>
              </a:rPr>
              <a:t>ООО «Андромета»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160811" cy="682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56" y="3415538"/>
            <a:ext cx="4536505" cy="3024339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7494" y="3432550"/>
            <a:ext cx="4536506" cy="3024339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79281"/>
            <a:ext cx="3816424" cy="2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691680" y="2852936"/>
            <a:ext cx="2016224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8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РЕЗУЛЬТАТ: НОВОВВЕДЕНИЯ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7313" y="738570"/>
            <a:ext cx="44126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Таблицы Х8,Ц10</a:t>
            </a:r>
            <a:r>
              <a:rPr lang="ru-RU" dirty="0">
                <a:solidFill>
                  <a:srgbClr val="FF0000"/>
                </a:solidFill>
              </a:rPr>
              <a:t>: ввод дифференцированных индексов С2 и </a:t>
            </a:r>
            <a:r>
              <a:rPr lang="ru-RU" dirty="0" smtClean="0">
                <a:solidFill>
                  <a:srgbClr val="FF0000"/>
                </a:solidFill>
              </a:rPr>
              <a:t>С3 ограничивает </a:t>
            </a:r>
            <a:r>
              <a:rPr lang="ru-RU" dirty="0">
                <a:solidFill>
                  <a:srgbClr val="FF0000"/>
                </a:solidFill>
              </a:rPr>
              <a:t>применение </a:t>
            </a:r>
            <a:r>
              <a:rPr lang="ru-RU" dirty="0" smtClean="0">
                <a:solidFill>
                  <a:srgbClr val="FF0000"/>
                </a:solidFill>
              </a:rPr>
              <a:t>экономически целесообразных способов антикоррозионной  защиты помещениями </a:t>
            </a:r>
            <a:r>
              <a:rPr lang="ru-RU" dirty="0">
                <a:solidFill>
                  <a:srgbClr val="FF0000"/>
                </a:solidFill>
              </a:rPr>
              <a:t>и </a:t>
            </a:r>
            <a:r>
              <a:rPr lang="ru-RU" dirty="0" err="1">
                <a:solidFill>
                  <a:srgbClr val="FF0000"/>
                </a:solidFill>
              </a:rPr>
              <a:t>слабообитаемой</a:t>
            </a:r>
            <a:r>
              <a:rPr lang="ru-RU" dirty="0">
                <a:solidFill>
                  <a:srgbClr val="FF0000"/>
                </a:solidFill>
              </a:rPr>
              <a:t> сельской </a:t>
            </a:r>
            <a:r>
              <a:rPr lang="ru-RU" dirty="0" smtClean="0">
                <a:solidFill>
                  <a:srgbClr val="FF0000"/>
                </a:solidFill>
              </a:rPr>
              <a:t>местностью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344" y="937466"/>
            <a:ext cx="4774817" cy="361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16"/>
          <a:stretch/>
        </p:blipFill>
        <p:spPr bwMode="auto">
          <a:xfrm>
            <a:off x="353094" y="4653136"/>
            <a:ext cx="8539386" cy="165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6" y="2924944"/>
            <a:ext cx="4318658" cy="156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59321" y="2573184"/>
            <a:ext cx="884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БЫЛО: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66129" y="646113"/>
            <a:ext cx="11139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СТАЛО: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3284984"/>
            <a:ext cx="720080" cy="120407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39728" y="5255461"/>
            <a:ext cx="8380744" cy="405787"/>
          </a:xfrm>
          <a:prstGeom prst="rect">
            <a:avLst/>
          </a:prstGeom>
          <a:noFill/>
          <a:ln>
            <a:solidFill>
              <a:srgbClr val="132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499992" y="3887022"/>
            <a:ext cx="432050" cy="282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1" y="2924944"/>
            <a:ext cx="432049" cy="282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39728" y="5705999"/>
            <a:ext cx="8380744" cy="597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576631" y="3068960"/>
            <a:ext cx="432049" cy="204624"/>
          </a:xfrm>
          <a:prstGeom prst="rect">
            <a:avLst/>
          </a:prstGeom>
          <a:noFill/>
          <a:ln>
            <a:solidFill>
              <a:srgbClr val="132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8562855" y="2579102"/>
            <a:ext cx="432049" cy="204624"/>
          </a:xfrm>
          <a:prstGeom prst="rect">
            <a:avLst/>
          </a:prstGeom>
          <a:noFill/>
          <a:ln>
            <a:solidFill>
              <a:srgbClr val="132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618224" y="4088472"/>
            <a:ext cx="432049" cy="2046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604448" y="3526606"/>
            <a:ext cx="432049" cy="2046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2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ОСНОВАНИЯ ДЛЯ ВВОДА ИЗМЕНЕНИЙ К СП28 - 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AutoShape 4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6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6021" y="650305"/>
            <a:ext cx="2789257" cy="1182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dirty="0" smtClean="0">
                <a:solidFill>
                  <a:srgbClr val="002060"/>
                </a:solidFill>
              </a:rPr>
              <a:t>Конкретные исходные </a:t>
            </a:r>
            <a:r>
              <a:rPr lang="ru-RU" sz="1600" dirty="0">
                <a:solidFill>
                  <a:srgbClr val="002060"/>
                </a:solidFill>
              </a:rPr>
              <a:t>данные в виде результатов НИОКР в Пояснительной записке к Изменениям №1 к СП </a:t>
            </a:r>
            <a:r>
              <a:rPr lang="ru-RU" sz="1600" dirty="0" smtClean="0">
                <a:solidFill>
                  <a:srgbClr val="002060"/>
                </a:solidFill>
              </a:rPr>
              <a:t>28 не </a:t>
            </a:r>
            <a:r>
              <a:rPr lang="ru-RU" sz="1600" dirty="0">
                <a:solidFill>
                  <a:srgbClr val="002060"/>
                </a:solidFill>
              </a:rPr>
              <a:t>упоминаются.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664433"/>
            <a:ext cx="6212492" cy="96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Данные Таблицы Ц 11 по скоростям коррозии противоречат международному стандарту ГОСТ </a:t>
            </a:r>
            <a:r>
              <a:rPr lang="en-US" sz="1600" b="1" dirty="0" smtClean="0">
                <a:solidFill>
                  <a:srgbClr val="002060"/>
                </a:solidFill>
              </a:rPr>
              <a:t>ISO </a:t>
            </a:r>
            <a:r>
              <a:rPr lang="en-US" sz="1600" b="1" dirty="0">
                <a:solidFill>
                  <a:srgbClr val="002060"/>
                </a:solidFill>
              </a:rPr>
              <a:t>9223 </a:t>
            </a:r>
            <a:r>
              <a:rPr lang="ru-RU" sz="1600" b="1" dirty="0" smtClean="0">
                <a:solidFill>
                  <a:srgbClr val="002060"/>
                </a:solidFill>
              </a:rPr>
              <a:t>Коррозия металлов и сплавов. Коррозионная </a:t>
            </a:r>
            <a:r>
              <a:rPr lang="ru-RU" sz="1600" b="1" dirty="0">
                <a:solidFill>
                  <a:srgbClr val="002060"/>
                </a:solidFill>
              </a:rPr>
              <a:t>агрессивность атмосферы. Классификация, определение и оценка» (ввод в действие с 1.07.2019</a:t>
            </a:r>
            <a:r>
              <a:rPr lang="ru-RU" sz="1600" b="1" dirty="0" smtClean="0">
                <a:solidFill>
                  <a:srgbClr val="002060"/>
                </a:solidFill>
              </a:rPr>
              <a:t>)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94"/>
          <a:stretch/>
        </p:blipFill>
        <p:spPr bwMode="auto">
          <a:xfrm>
            <a:off x="5763101" y="1810003"/>
            <a:ext cx="3393348" cy="464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19470" y="1475492"/>
            <a:ext cx="1620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ГОСТ </a:t>
            </a:r>
            <a:r>
              <a:rPr lang="en-US" b="1" dirty="0" smtClean="0">
                <a:solidFill>
                  <a:srgbClr val="00B050"/>
                </a:solidFill>
              </a:rPr>
              <a:t>ISO </a:t>
            </a:r>
            <a:r>
              <a:rPr lang="en-US" b="1" dirty="0">
                <a:solidFill>
                  <a:srgbClr val="00B050"/>
                </a:solidFill>
              </a:rPr>
              <a:t>9223 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62925" y="1852128"/>
            <a:ext cx="2848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СП 28 с Изменениями №1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70" y="2340942"/>
            <a:ext cx="5737697" cy="375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16416" y="3068960"/>
            <a:ext cx="720080" cy="2160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8346122" y="4509120"/>
            <a:ext cx="638170" cy="3600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8316416" y="3709560"/>
            <a:ext cx="720080" cy="3675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8254310" y="5301208"/>
            <a:ext cx="782186" cy="3600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8341121" y="6021288"/>
            <a:ext cx="782186" cy="36004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812178" y="4401108"/>
            <a:ext cx="63817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812178" y="4689140"/>
            <a:ext cx="63817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812178" y="5013176"/>
            <a:ext cx="63817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12178" y="5274704"/>
            <a:ext cx="63817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12178" y="5553236"/>
            <a:ext cx="63817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0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6294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Картографирование территории РФ по коррозионной активности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31" y="1124744"/>
            <a:ext cx="7815883" cy="504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52320" y="3068960"/>
            <a:ext cx="1694855" cy="281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Источник: 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>Игонин </a:t>
            </a:r>
            <a:r>
              <a:rPr lang="ru-RU" sz="1400" dirty="0">
                <a:solidFill>
                  <a:srgbClr val="002060"/>
                </a:solidFill>
              </a:rPr>
              <a:t>Т.Н</a:t>
            </a:r>
            <a:r>
              <a:rPr lang="ru-RU" sz="1400" dirty="0" smtClean="0">
                <a:solidFill>
                  <a:srgbClr val="002060"/>
                </a:solidFill>
              </a:rPr>
              <a:t>., «</a:t>
            </a:r>
            <a:r>
              <a:rPr lang="ru-RU" sz="1400" dirty="0">
                <a:solidFill>
                  <a:srgbClr val="002060"/>
                </a:solidFill>
              </a:rPr>
              <a:t>Атмосферная коррозия углеродистой стали и цинка: Моделирование и </a:t>
            </a:r>
            <a:r>
              <a:rPr lang="ru-RU" sz="1400" dirty="0" err="1" smtClean="0">
                <a:solidFill>
                  <a:srgbClr val="002060"/>
                </a:solidFill>
              </a:rPr>
              <a:t>картографиро-вание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территории РФ». </a:t>
            </a:r>
            <a:endParaRPr lang="ru-RU" sz="1400" dirty="0" smtClean="0">
              <a:solidFill>
                <a:srgbClr val="002060"/>
              </a:solidFill>
            </a:endParaRPr>
          </a:p>
          <a:p>
            <a:pPr>
              <a:lnSpc>
                <a:spcPts val="12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Диссертация.</a:t>
            </a:r>
            <a:r>
              <a:rPr lang="ru-RU" sz="1400" dirty="0">
                <a:solidFill>
                  <a:srgbClr val="002060"/>
                </a:solidFill>
              </a:rPr>
              <a:t> Институт физической химии и электрохимии </a:t>
            </a:r>
            <a:r>
              <a:rPr lang="ru-RU" sz="1400" dirty="0" smtClean="0">
                <a:solidFill>
                  <a:srgbClr val="002060"/>
                </a:solidFill>
              </a:rPr>
              <a:t>имени </a:t>
            </a:r>
            <a:r>
              <a:rPr lang="ru-RU" sz="1400" dirty="0" err="1" smtClean="0">
                <a:solidFill>
                  <a:srgbClr val="002060"/>
                </a:solidFill>
              </a:rPr>
              <a:t>А.Н.Фрумкина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dirty="0">
                <a:solidFill>
                  <a:srgbClr val="002060"/>
                </a:solidFill>
              </a:rPr>
              <a:t>РАН</a:t>
            </a:r>
            <a:r>
              <a:rPr lang="ru-RU" sz="1400" dirty="0" smtClean="0">
                <a:solidFill>
                  <a:srgbClr val="002060"/>
                </a:solidFill>
              </a:rPr>
              <a:t>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7313" y="5733256"/>
            <a:ext cx="8733159" cy="774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Коррозионные годовые потери массы для углеродистой стали. </a:t>
            </a:r>
          </a:p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FF0000"/>
                </a:solidFill>
              </a:rPr>
              <a:t>В 2007 Г. ПО УРОВНЮ КОРРОЗИОННЙ АГРЕССИВНОСТИ ВСЯ ТЕРРИТОРИЯ РФ МОЖЕТ БЫТЬ ОТНЕСЕНА К КАТЕГОРИИ С2 </a:t>
            </a:r>
            <a:r>
              <a:rPr lang="en-US" sz="1600" b="1" dirty="0" smtClean="0">
                <a:solidFill>
                  <a:srgbClr val="FF0000"/>
                </a:solidFill>
              </a:rPr>
              <a:t>(</a:t>
            </a:r>
            <a:r>
              <a:rPr lang="ru-RU" sz="1600" b="1" dirty="0" smtClean="0">
                <a:solidFill>
                  <a:srgbClr val="FF0000"/>
                </a:solidFill>
              </a:rPr>
              <a:t>НИЗКАЯ) ПО </a:t>
            </a:r>
            <a:r>
              <a:rPr lang="en-US" sz="1600" b="1" dirty="0" smtClean="0">
                <a:solidFill>
                  <a:srgbClr val="FF0000"/>
                </a:solidFill>
              </a:rPr>
              <a:t>ISO 9223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949" y="646113"/>
            <a:ext cx="9125051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Объективных </a:t>
            </a:r>
            <a:r>
              <a:rPr lang="ru-RU" sz="1600" b="1" dirty="0">
                <a:solidFill>
                  <a:srgbClr val="002060"/>
                </a:solidFill>
              </a:rPr>
              <a:t>научно-технических </a:t>
            </a:r>
            <a:r>
              <a:rPr lang="ru-RU" sz="1600" b="1" dirty="0" smtClean="0">
                <a:solidFill>
                  <a:srgbClr val="002060"/>
                </a:solidFill>
              </a:rPr>
              <a:t>предпосылок </a:t>
            </a:r>
            <a:r>
              <a:rPr lang="ru-RU" sz="1600" b="1" dirty="0">
                <a:solidFill>
                  <a:srgbClr val="002060"/>
                </a:solidFill>
              </a:rPr>
              <a:t>ужесточения требований к коррозионной защите тонколистовой стали нет. Напротив, во всем мире и в России в том числе в последние десятилетия явно прослеживается тенденция к снижению коррозионной активности атмосферы.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52119" y="5013176"/>
            <a:ext cx="1749809" cy="2880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4509120"/>
            <a:ext cx="648072" cy="2880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2780928"/>
            <a:ext cx="64807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5445224"/>
            <a:ext cx="1749809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452320" y="1304568"/>
            <a:ext cx="184408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Это </a:t>
            </a:r>
            <a:r>
              <a:rPr lang="ru-RU" sz="1600" b="1" dirty="0">
                <a:solidFill>
                  <a:srgbClr val="002060"/>
                </a:solidFill>
              </a:rPr>
              <a:t>связано с климатическими изменениями и с антропогенным фактором – снижением выбросов сернистого газа.</a:t>
            </a:r>
          </a:p>
        </p:txBody>
      </p:sp>
    </p:spTree>
    <p:extLst>
      <p:ext uri="{BB962C8B-B14F-4D97-AF65-F5344CB8AC3E}">
        <p14:creationId xmlns:p14="http://schemas.microsoft.com/office/powerpoint/2010/main" val="392508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"/>
          <a:stretch/>
        </p:blipFill>
        <p:spPr bwMode="auto">
          <a:xfrm>
            <a:off x="38129" y="388695"/>
            <a:ext cx="7918247" cy="5747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91680" y="188640"/>
            <a:ext cx="72728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Изменения коррозионных потерь  цинка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3175" y="5778986"/>
            <a:ext cx="9147175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Коррозионные годовые потери массы для цинка. </a:t>
            </a:r>
            <a:r>
              <a:rPr lang="ru-RU" sz="1600" dirty="0" smtClean="0">
                <a:solidFill>
                  <a:srgbClr val="002060"/>
                </a:solidFill>
              </a:rPr>
              <a:t>Влияние температурной поправки – сильнее, чем для стали.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В 2007 Г. ДОЛЯ ИНТЕРВАЛА  5-7 Г/М</a:t>
            </a:r>
            <a:r>
              <a:rPr lang="ru-RU" sz="1600" b="1" baseline="30000" dirty="0" smtClean="0">
                <a:solidFill>
                  <a:srgbClr val="C00000"/>
                </a:solidFill>
              </a:rPr>
              <a:t>2  </a:t>
            </a:r>
            <a:r>
              <a:rPr lang="ru-RU" sz="1600" b="1" dirty="0" smtClean="0">
                <a:solidFill>
                  <a:srgbClr val="C00000"/>
                </a:solidFill>
              </a:rPr>
              <a:t>- 29%, 7-10 Г/М</a:t>
            </a:r>
            <a:r>
              <a:rPr lang="ru-RU" sz="16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1600" b="1" dirty="0" smtClean="0">
                <a:solidFill>
                  <a:srgbClr val="C00000"/>
                </a:solidFill>
              </a:rPr>
              <a:t> – ВСЕГО 1%. </a:t>
            </a:r>
          </a:p>
          <a:p>
            <a:pPr>
              <a:lnSpc>
                <a:spcPts val="1700"/>
              </a:lnSpc>
            </a:pP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</a:rPr>
              <a:t>                   КОРРОЗИЯ СВЫШЕ 10 Г/М</a:t>
            </a:r>
            <a:r>
              <a:rPr lang="ru-RU" sz="1600" b="1" baseline="30000" dirty="0" smtClean="0">
                <a:solidFill>
                  <a:srgbClr val="C00000"/>
                </a:solidFill>
              </a:rPr>
              <a:t>2</a:t>
            </a:r>
            <a:r>
              <a:rPr lang="ru-RU" sz="1600" b="1" dirty="0" smtClean="0">
                <a:solidFill>
                  <a:srgbClr val="C00000"/>
                </a:solidFill>
              </a:rPr>
              <a:t> – ОТСУТСТВУЕТ.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74104" y="2608887"/>
            <a:ext cx="1451045" cy="3170099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Работы по изучению динамики изменения коррозионной активности </a:t>
            </a:r>
            <a:r>
              <a:rPr lang="ru-RU" sz="1400" b="1" dirty="0">
                <a:solidFill>
                  <a:schemeClr val="bg1"/>
                </a:solidFill>
              </a:rPr>
              <a:t>необходимо продолжать, а их результаты - использовать как при проектировании коррозионной защиты, так и при разработке </a:t>
            </a:r>
            <a:r>
              <a:rPr lang="ru-RU" sz="1400" b="1" dirty="0" smtClean="0">
                <a:solidFill>
                  <a:schemeClr val="bg1"/>
                </a:solidFill>
              </a:rPr>
              <a:t>НТД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24328" y="980728"/>
            <a:ext cx="1691680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2018 </a:t>
            </a:r>
            <a:r>
              <a:rPr lang="ru-RU" sz="2800" b="1" dirty="0">
                <a:solidFill>
                  <a:srgbClr val="FF0000"/>
                </a:solidFill>
              </a:rPr>
              <a:t>- ? </a:t>
            </a:r>
            <a:r>
              <a:rPr lang="ru-RU" sz="1600" b="1" dirty="0" smtClean="0">
                <a:solidFill>
                  <a:srgbClr val="00B050"/>
                </a:solidFill>
              </a:rPr>
              <a:t>Если тенденция </a:t>
            </a:r>
            <a:r>
              <a:rPr lang="ru-RU" sz="1600" b="1" dirty="0">
                <a:solidFill>
                  <a:srgbClr val="00B050"/>
                </a:solidFill>
              </a:rPr>
              <a:t>сохраняется, </a:t>
            </a:r>
            <a:r>
              <a:rPr lang="ru-RU" sz="1600" b="1" dirty="0" smtClean="0">
                <a:solidFill>
                  <a:srgbClr val="00B050"/>
                </a:solidFill>
              </a:rPr>
              <a:t>сейчас коррозионный климат </a:t>
            </a:r>
            <a:r>
              <a:rPr lang="ru-RU" sz="1600" b="1" dirty="0">
                <a:solidFill>
                  <a:srgbClr val="00B050"/>
                </a:solidFill>
              </a:rPr>
              <a:t>стал еще благоприятнее</a:t>
            </a:r>
            <a:endParaRPr lang="ru-RU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90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196" y="4087316"/>
            <a:ext cx="1773995" cy="59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ПУБЛИЧНОЕ ОБСУЖДЕНИЕ  - ?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AutoShape 4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6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308" y="5813207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КУЛУАРНЫЙ МЕХАНИЗМ ПРИНЯТИЯ РЕШЕНИЙ, ЗАТРАГИВАЮЩИХ ИНТЕРЕСЫ ЦЕЛОЙ ГРУППЫ СИСТЕМООБРАЗУЮЩИХ ОТРАСЛЕЙ – НЕДОПУСТИМ!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3176" y="646113"/>
            <a:ext cx="6188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 smtClean="0">
                <a:solidFill>
                  <a:srgbClr val="002060"/>
                </a:solidFill>
              </a:rPr>
              <a:t>Члены ТК 375 «Металлопродукция из черных металлов и сплавов», </a:t>
            </a:r>
            <a:r>
              <a:rPr lang="ru-RU" sz="1600" dirty="0">
                <a:solidFill>
                  <a:srgbClr val="002060"/>
                </a:solidFill>
              </a:rPr>
              <a:t>ТК 214 «Защита изделий и материалов от коррозии, старения и биоповреждений</a:t>
            </a:r>
            <a:r>
              <a:rPr lang="ru-RU" sz="1600" dirty="0" smtClean="0">
                <a:solidFill>
                  <a:srgbClr val="002060"/>
                </a:solidFill>
              </a:rPr>
              <a:t>», ПК 20 «Металлические конструкции» ТК 465 «</a:t>
            </a:r>
            <a:r>
              <a:rPr lang="ru-RU" sz="1600" dirty="0">
                <a:solidFill>
                  <a:srgbClr val="002060"/>
                </a:solidFill>
              </a:rPr>
              <a:t>С</a:t>
            </a:r>
            <a:r>
              <a:rPr lang="ru-RU" sz="1600" dirty="0" smtClean="0">
                <a:solidFill>
                  <a:srgbClr val="002060"/>
                </a:solidFill>
              </a:rPr>
              <a:t>троительство» и ключевые участники заинтересованных отраслей не </a:t>
            </a:r>
            <a:r>
              <a:rPr lang="ru-RU" sz="1600" dirty="0">
                <a:solidFill>
                  <a:srgbClr val="002060"/>
                </a:solidFill>
              </a:rPr>
              <a:t>были проинформированы о </a:t>
            </a:r>
            <a:r>
              <a:rPr lang="ru-RU" sz="1600" dirty="0" smtClean="0">
                <a:solidFill>
                  <a:srgbClr val="002060"/>
                </a:solidFill>
              </a:rPr>
              <a:t>подготовке изменений к СП 28. Это иллюстрирует «Сводка </a:t>
            </a:r>
            <a:r>
              <a:rPr lang="ru-RU" sz="1600" dirty="0">
                <a:solidFill>
                  <a:srgbClr val="002060"/>
                </a:solidFill>
              </a:rPr>
              <a:t>отзывов на вторую редакцию свода </a:t>
            </a:r>
            <a:r>
              <a:rPr lang="ru-RU" sz="1600" dirty="0" smtClean="0">
                <a:solidFill>
                  <a:srgbClr val="002060"/>
                </a:solidFill>
              </a:rPr>
              <a:t>правил 28», размещенная </a:t>
            </a:r>
            <a:r>
              <a:rPr lang="ru-RU" sz="1600" dirty="0">
                <a:solidFill>
                  <a:srgbClr val="002060"/>
                </a:solidFill>
              </a:rPr>
              <a:t>на сайте </a:t>
            </a:r>
            <a:r>
              <a:rPr lang="ru-RU" sz="1600" dirty="0" err="1" smtClean="0">
                <a:solidFill>
                  <a:srgbClr val="002060"/>
                </a:solidFill>
              </a:rPr>
              <a:t>Росстандарта</a:t>
            </a:r>
            <a:r>
              <a:rPr lang="ru-RU" sz="1600" dirty="0" smtClean="0">
                <a:solidFill>
                  <a:srgbClr val="002060"/>
                </a:solidFill>
              </a:rPr>
              <a:t>. </a:t>
            </a:r>
            <a:r>
              <a:rPr lang="ru-RU" sz="1600" b="1" dirty="0" smtClean="0">
                <a:solidFill>
                  <a:srgbClr val="002060"/>
                </a:solidFill>
              </a:rPr>
              <a:t>Сводка отзывов на Изменения № 1 обнародована не была.  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-36512" y="2492896"/>
            <a:ext cx="3233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Участники обсуждения:</a:t>
            </a:r>
          </a:p>
          <a:p>
            <a:pPr>
              <a:buFont typeface="+mj-lt"/>
              <a:buAutoNum type="arabicPeriod"/>
            </a:pPr>
            <a:r>
              <a:rPr lang="ru-RU" sz="1600" b="1" dirty="0" smtClean="0">
                <a:solidFill>
                  <a:srgbClr val="00B050"/>
                </a:solidFill>
              </a:rPr>
              <a:t>ООО «Группа Никитина» (инжиниринг, учредитель – бывший сотрудник ЦНИИПСК </a:t>
            </a:r>
            <a:r>
              <a:rPr lang="ru-RU" sz="1600" b="1" dirty="0" err="1" smtClean="0">
                <a:solidFill>
                  <a:srgbClr val="00B050"/>
                </a:solidFill>
              </a:rPr>
              <a:t>им.Мельникова</a:t>
            </a:r>
            <a:r>
              <a:rPr lang="ru-RU" sz="1600" b="1" dirty="0" smtClean="0">
                <a:solidFill>
                  <a:srgbClr val="00B050"/>
                </a:solidFill>
              </a:rPr>
              <a:t>)  </a:t>
            </a:r>
          </a:p>
          <a:p>
            <a:pPr>
              <a:buFont typeface="+mj-lt"/>
              <a:buAutoNum type="arabicPeriod"/>
            </a:pPr>
            <a:r>
              <a:rPr lang="ru-RU" sz="1600" b="1" dirty="0" smtClean="0">
                <a:solidFill>
                  <a:srgbClr val="00B050"/>
                </a:solidFill>
              </a:rPr>
              <a:t>ЗАО </a:t>
            </a:r>
            <a:r>
              <a:rPr lang="ru-RU" sz="1600" b="1" dirty="0">
                <a:solidFill>
                  <a:srgbClr val="00B050"/>
                </a:solidFill>
              </a:rPr>
              <a:t>«Триада-Холдинг</a:t>
            </a:r>
            <a:r>
              <a:rPr lang="ru-RU" sz="1600" b="1" dirty="0" smtClean="0">
                <a:solidFill>
                  <a:srgbClr val="00B050"/>
                </a:solidFill>
              </a:rPr>
              <a:t>» (защита строительных конструкций)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B050"/>
                </a:solidFill>
              </a:rPr>
              <a:t>Ассоциация «Балтийский строительный комплекс</a:t>
            </a:r>
            <a:r>
              <a:rPr lang="ru-RU" sz="1600" b="1" dirty="0" smtClean="0">
                <a:solidFill>
                  <a:srgbClr val="00B050"/>
                </a:solidFill>
              </a:rPr>
              <a:t>» (СРО)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B050"/>
                </a:solidFill>
              </a:rPr>
              <a:t>ООО </a:t>
            </a:r>
            <a:r>
              <a:rPr lang="ru-RU" sz="1600" b="1" dirty="0" smtClean="0">
                <a:solidFill>
                  <a:srgbClr val="00B050"/>
                </a:solidFill>
              </a:rPr>
              <a:t>«</a:t>
            </a:r>
            <a:r>
              <a:rPr lang="ru-RU" sz="1600" b="1" dirty="0" err="1" smtClean="0">
                <a:solidFill>
                  <a:srgbClr val="00B050"/>
                </a:solidFill>
              </a:rPr>
              <a:t>ПСФ«Сталькон</a:t>
            </a:r>
            <a:r>
              <a:rPr lang="ru-RU" sz="1600" b="1" dirty="0" smtClean="0">
                <a:solidFill>
                  <a:srgbClr val="00B050"/>
                </a:solidFill>
              </a:rPr>
              <a:t>» (монтажная организация, сварка)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B050"/>
                </a:solidFill>
              </a:rPr>
              <a:t>Корпорация «</a:t>
            </a:r>
            <a:r>
              <a:rPr lang="ru-RU" sz="1600" b="1" dirty="0" err="1" smtClean="0">
                <a:solidFill>
                  <a:srgbClr val="00B050"/>
                </a:solidFill>
              </a:rPr>
              <a:t>ТехноНиколь</a:t>
            </a:r>
            <a:r>
              <a:rPr lang="ru-RU" sz="1600" b="1" dirty="0" smtClean="0">
                <a:solidFill>
                  <a:srgbClr val="00B050"/>
                </a:solidFill>
              </a:rPr>
              <a:t>»</a:t>
            </a:r>
          </a:p>
          <a:p>
            <a:pPr>
              <a:buFont typeface="+mj-lt"/>
              <a:buAutoNum type="arabicPeriod"/>
            </a:pPr>
            <a:r>
              <a:rPr lang="ru-RU" sz="1600" b="1" dirty="0" smtClean="0">
                <a:solidFill>
                  <a:srgbClr val="00B050"/>
                </a:solidFill>
              </a:rPr>
              <a:t>Алюминиевая Ассоциация</a:t>
            </a:r>
            <a:endParaRPr lang="ru-RU" sz="1600" b="1" dirty="0">
              <a:solidFill>
                <a:srgbClr val="00B050"/>
              </a:solidFill>
            </a:endParaRPr>
          </a:p>
          <a:p>
            <a:pPr>
              <a:buFont typeface="+mj-lt"/>
              <a:buAutoNum type="arabicPeriod"/>
            </a:pPr>
            <a:endParaRPr lang="ru-RU" sz="1600" b="1" dirty="0" smtClean="0">
              <a:solidFill>
                <a:srgbClr val="00B05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27784" y="2492896"/>
            <a:ext cx="1368152" cy="43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</a:pPr>
            <a:r>
              <a:rPr lang="ru-RU" sz="1400" b="1" dirty="0" smtClean="0">
                <a:solidFill>
                  <a:srgbClr val="00B050"/>
                </a:solidFill>
              </a:rPr>
              <a:t>К-во замечаний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057904" y="2942942"/>
            <a:ext cx="650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B050"/>
              </a:solidFill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7</a:t>
            </a:r>
          </a:p>
          <a:p>
            <a:pPr algn="ctr"/>
            <a:endParaRPr lang="ru-RU" b="1" dirty="0" smtClean="0">
              <a:solidFill>
                <a:srgbClr val="00B050"/>
              </a:solidFill>
            </a:endParaRPr>
          </a:p>
          <a:p>
            <a:pPr algn="ctr"/>
            <a:r>
              <a:rPr lang="ru-RU" b="1" dirty="0">
                <a:solidFill>
                  <a:srgbClr val="00B050"/>
                </a:solidFill>
              </a:rPr>
              <a:t>3</a:t>
            </a:r>
            <a:endParaRPr lang="ru-RU" b="1" dirty="0" smtClean="0">
              <a:solidFill>
                <a:srgbClr val="00B050"/>
              </a:solidFill>
            </a:endParaRPr>
          </a:p>
          <a:p>
            <a:pPr algn="ctr"/>
            <a:endParaRPr lang="ru-RU" b="1" dirty="0">
              <a:solidFill>
                <a:srgbClr val="00B050"/>
              </a:solidFill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1</a:t>
            </a:r>
          </a:p>
          <a:p>
            <a:pPr algn="ctr"/>
            <a:endParaRPr lang="ru-RU" b="1" dirty="0" smtClean="0">
              <a:solidFill>
                <a:srgbClr val="00B050"/>
              </a:solidFill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4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1</a:t>
            </a:r>
          </a:p>
          <a:p>
            <a:pPr algn="ctr"/>
            <a:r>
              <a:rPr lang="ru-RU" b="1" dirty="0" smtClean="0">
                <a:solidFill>
                  <a:srgbClr val="00B050"/>
                </a:solidFill>
              </a:rPr>
              <a:t>13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396" y="646113"/>
            <a:ext cx="2911232" cy="17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196" y="3284984"/>
            <a:ext cx="1700734" cy="89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349" y="3369489"/>
            <a:ext cx="15049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73" y="4680687"/>
            <a:ext cx="1937322" cy="71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3707904" y="2095072"/>
            <a:ext cx="55595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/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Не проинформированы о готовящихся изменениях:</a:t>
            </a:r>
          </a:p>
          <a:p>
            <a:r>
              <a:rPr lang="ru-RU" sz="1600" b="1" dirty="0"/>
              <a:t>ТК 375 «Металлопродукция из черных металлов и сплавов» </a:t>
            </a:r>
            <a:endParaRPr lang="ru-RU" sz="1600" b="1" dirty="0" smtClean="0"/>
          </a:p>
          <a:p>
            <a:r>
              <a:rPr lang="ru-RU" sz="1600" b="1" dirty="0" smtClean="0"/>
              <a:t>ТК </a:t>
            </a:r>
            <a:r>
              <a:rPr lang="ru-RU" sz="1600" b="1" dirty="0"/>
              <a:t>214 «Защита изделий и материалов от коррозии, старения и биоповреждений»</a:t>
            </a:r>
            <a:endParaRPr lang="ru-RU" sz="1600" b="1" dirty="0" smtClean="0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261" y="4839812"/>
            <a:ext cx="1867124" cy="534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626" y="4321689"/>
            <a:ext cx="2158395" cy="42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319973" y="5334307"/>
            <a:ext cx="4470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rgbClr val="FF0000"/>
                </a:solidFill>
              </a:rPr>
              <a:t>и другие ведущие производители 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стали и стальных конструкций</a:t>
            </a:r>
          </a:p>
          <a:p>
            <a:pPr algn="r"/>
            <a:endParaRPr lang="ru-RU" sz="1600" b="1" dirty="0" smtClean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3851920" y="2708628"/>
            <a:ext cx="5222304" cy="2880612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851920" y="2708628"/>
            <a:ext cx="5222304" cy="295262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39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РЕЗЮМЕ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AutoShape 4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6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-3176" y="646113"/>
            <a:ext cx="91471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 smtClean="0">
                <a:solidFill>
                  <a:srgbClr val="002060"/>
                </a:solidFill>
              </a:rPr>
              <a:t>1. Движение </a:t>
            </a:r>
            <a:r>
              <a:rPr lang="ru-RU" dirty="0">
                <a:solidFill>
                  <a:srgbClr val="002060"/>
                </a:solidFill>
              </a:rPr>
              <a:t>в сторону запретов на использование конструкций из тонколистовой оцинкованной и окрашенной стали </a:t>
            </a:r>
            <a:r>
              <a:rPr lang="ru-RU" b="1" dirty="0">
                <a:solidFill>
                  <a:srgbClr val="002060"/>
                </a:solidFill>
              </a:rPr>
              <a:t>противоречит мировой строительной практике, насчитывающей несколько десятилетий массового применения данных материалов. 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lnSpc>
                <a:spcPts val="18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ts val="18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2. Такие </a:t>
            </a:r>
            <a:r>
              <a:rPr lang="ru-RU" b="1" dirty="0">
                <a:solidFill>
                  <a:srgbClr val="002060"/>
                </a:solidFill>
              </a:rPr>
              <a:t>запреты </a:t>
            </a:r>
            <a:r>
              <a:rPr lang="ru-RU" b="1" dirty="0" smtClean="0">
                <a:solidFill>
                  <a:srgbClr val="002060"/>
                </a:solidFill>
              </a:rPr>
              <a:t>ведут </a:t>
            </a:r>
            <a:r>
              <a:rPr lang="ru-RU" b="1" dirty="0">
                <a:solidFill>
                  <a:srgbClr val="002060"/>
                </a:solidFill>
              </a:rPr>
              <a:t>к неоправданному удорожанию - вплоть до потери экономической целесообразности -  строительных проектов</a:t>
            </a:r>
            <a:r>
              <a:rPr lang="ru-RU" dirty="0">
                <a:solidFill>
                  <a:srgbClr val="002060"/>
                </a:solidFill>
              </a:rPr>
              <a:t>, основанных  на прогрессивных, ресурсосберегающих технологиях строительства из легких стальных конструкций, что  </a:t>
            </a:r>
            <a:r>
              <a:rPr lang="ru-RU" b="1" dirty="0">
                <a:solidFill>
                  <a:srgbClr val="002060"/>
                </a:solidFill>
              </a:rPr>
              <a:t>способствует стагнации строительной отрасли и значительному сокращению объемов выпуска потребляемой ею металлургической продукции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ts val="1800"/>
              </a:lnSpc>
            </a:pPr>
            <a:endParaRPr lang="ru-RU" dirty="0" smtClean="0">
              <a:solidFill>
                <a:srgbClr val="002060"/>
              </a:solidFill>
            </a:endParaRPr>
          </a:p>
          <a:p>
            <a:pPr>
              <a:lnSpc>
                <a:spcPts val="18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ПРЕДЛАГАЕМ ХОДАТАЙСТВОВАТЬ ПЕРЕД МИНСТРОЕМ О РАЗРАБОТКЕ АКТУАЛИЗИРОВАННОЙ РЕДАКЦИИ РАЗДЕЛА 9 «МЕТАЛЛИЧЕСКИЕ КОНСТРУКЦИИ» СВОДА ПРАВИЛ СП 28.13330 «ЗАЩИТА СТРОИТЕЛЬНЫХ КОНСТРУКЦИЙ ОТ КОРРОЗИИ», СОДЕРЖАЩЕГО АДЕКВАТНЫЕ ТРЕБОВАНИЯ К ПРИМЕНЕНИЮ ТОНКОЛИСТОВОЙ ОЦИНКОВАННОЙ СТАЛИ  И СТАЛИ С ПОЛИМЕРНЫМИ ПОКРЫТИЯМИ.</a:t>
            </a:r>
          </a:p>
          <a:p>
            <a:pPr>
              <a:lnSpc>
                <a:spcPts val="1800"/>
              </a:lnSpc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2" name="Picture 4" descr="ÐÐ°ÑÑÐ¸Ð½ÐºÐ¸ Ð¿Ð¾ Ð·Ð°Ð¿ÑÐ¾ÑÑ ÑÐ¾Ð½ÐºÐ¾Ð»Ð¸ÑÑÐ¾Ð²Ð°Ñ Ð¾ÐºÑÐ°ÑÐµÐ½Ð½Ð°Ñ ÑÑÐ°Ð»Ñ ÑÑÐ»Ð¾Ð½Ñ ÑÐ¾ÑÐ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18"/>
          <a:stretch/>
        </p:blipFill>
        <p:spPr bwMode="auto">
          <a:xfrm>
            <a:off x="4515902" y="4221089"/>
            <a:ext cx="4605686" cy="216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27" r="7627"/>
          <a:stretch/>
        </p:blipFill>
        <p:spPr bwMode="auto">
          <a:xfrm>
            <a:off x="-396553" y="4221089"/>
            <a:ext cx="5738433" cy="21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08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4" descr="F:\ФОТОАРХИВ\ФОТООТЧЁТЫ\ОБЪЕКТЫ\ЗАВОД_АНДРОМЕТА\Для ПРЕЗЕНТАЦИЙ\ПРЕЗЕНТАЦИИ ИМИДЖ\инет\IMG_1013 коп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7" t="23137" r="3271" b="7582"/>
          <a:stretch>
            <a:fillRect/>
          </a:stretch>
        </p:blipFill>
        <p:spPr bwMode="auto">
          <a:xfrm>
            <a:off x="395536" y="908720"/>
            <a:ext cx="8354755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1A47B-9802-45AD-A1ED-73F833DB465C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397363" y="5941020"/>
            <a:ext cx="8352928" cy="368300"/>
          </a:xfrm>
          <a:prstGeom prst="rect">
            <a:avLst/>
          </a:prstGeom>
          <a:noFill/>
          <a:ln>
            <a:noFill/>
          </a:ln>
          <a:extLst/>
        </p:spPr>
        <p:txBody>
          <a:bodyPr lIns="95763" tIns="47881" rIns="95763" bIns="47881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 smtClean="0">
                <a:solidFill>
                  <a:schemeClr val="bg1"/>
                </a:solidFill>
                <a:latin typeface="FS Severstal"/>
              </a:rPr>
              <a:t>©</a:t>
            </a:r>
            <a:r>
              <a:rPr lang="ru-RU" altLang="ru-RU" sz="1000" dirty="0" smtClean="0">
                <a:solidFill>
                  <a:schemeClr val="bg1"/>
                </a:solidFill>
                <a:latin typeface="FS Severstal"/>
              </a:rPr>
              <a:t>Андромета 2018. </a:t>
            </a:r>
            <a:r>
              <a:rPr lang="ru-RU" altLang="ru-RU" sz="1000" dirty="0">
                <a:solidFill>
                  <a:schemeClr val="bg1"/>
                </a:solidFill>
                <a:latin typeface="FS Severstal"/>
              </a:rPr>
              <a:t>249032, Калужская обл., г. Обнинск, ул. Энгельса, </a:t>
            </a:r>
            <a:r>
              <a:rPr lang="ru-RU" altLang="ru-RU" sz="1000" dirty="0" smtClean="0">
                <a:solidFill>
                  <a:schemeClr val="bg1"/>
                </a:solidFill>
                <a:latin typeface="FS Severstal"/>
              </a:rPr>
              <a:t>9/20. Любое несанкционированное использование, копирование, раскрытие или распространение материалов, содержащихся в данном документе (или приложениях к нему), запрещено.</a:t>
            </a:r>
            <a:endParaRPr lang="ru-RU" altLang="ru-RU" sz="1000" dirty="0">
              <a:solidFill>
                <a:schemeClr val="bg1"/>
              </a:solidFill>
              <a:latin typeface="FS Severstal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97363" y="5341741"/>
            <a:ext cx="8352928" cy="535531"/>
          </a:xfrm>
          <a:prstGeom prst="rect">
            <a:avLst/>
          </a:prstGeom>
          <a:solidFill>
            <a:srgbClr val="002060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 smtClean="0">
                <a:solidFill>
                  <a:schemeClr val="bg1"/>
                </a:solidFill>
                <a:latin typeface="Calibri" pitchFamily="34" charset="0"/>
              </a:rPr>
              <a:t>Тел</a:t>
            </a: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.:  +7 (</a:t>
            </a:r>
            <a:r>
              <a:rPr lang="ru-RU" altLang="ru-RU" sz="1600" b="1" dirty="0" smtClean="0">
                <a:solidFill>
                  <a:schemeClr val="bg1"/>
                </a:solidFill>
                <a:latin typeface="Calibri" pitchFamily="34" charset="0"/>
              </a:rPr>
              <a:t>484)395-21-21                                                E-</a:t>
            </a:r>
            <a:r>
              <a:rPr lang="ru-RU" altLang="ru-RU" sz="1600" b="1" dirty="0" err="1" smtClean="0">
                <a:solidFill>
                  <a:schemeClr val="bg1"/>
                </a:solidFill>
                <a:latin typeface="Calibri" pitchFamily="34" charset="0"/>
              </a:rPr>
              <a:t>mail</a:t>
            </a: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: </a:t>
            </a:r>
            <a:r>
              <a:rPr lang="en-US" altLang="ru-RU" sz="1600" b="1" dirty="0" smtClean="0">
                <a:solidFill>
                  <a:schemeClr val="bg1"/>
                </a:solidFill>
                <a:latin typeface="Calibri" pitchFamily="34" charset="0"/>
              </a:rPr>
              <a:t>info@</a:t>
            </a: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andrometa.ru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  <a:latin typeface="Calibri" pitchFamily="34" charset="0"/>
              </a:rPr>
              <a:t>Центральный офис и производство в г. Обнинск,  работаем по всей </a:t>
            </a:r>
            <a:r>
              <a:rPr lang="ru-RU" altLang="ru-RU" sz="1600" b="1" dirty="0" smtClean="0">
                <a:solidFill>
                  <a:schemeClr val="bg1"/>
                </a:solidFill>
                <a:latin typeface="Calibri" pitchFamily="34" charset="0"/>
              </a:rPr>
              <a:t>России</a:t>
            </a:r>
            <a:endParaRPr lang="ru-RU" alt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48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03648" y="188640"/>
            <a:ext cx="76328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НАТУРНЫЕ КОРРОЗИОННЫЕ ИСПЫТАНИЯ ОЦИНКОВАННОЙ СТАЛИ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97" y="2217548"/>
            <a:ext cx="2336724" cy="334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4536504" cy="169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491" y="4734932"/>
            <a:ext cx="4757571" cy="164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Прямоугольник 43"/>
          <p:cNvSpPr/>
          <p:nvPr/>
        </p:nvSpPr>
        <p:spPr>
          <a:xfrm>
            <a:off x="50043" y="663601"/>
            <a:ext cx="913490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>
                <a:solidFill>
                  <a:srgbClr val="FF0000"/>
                </a:solidFill>
              </a:rPr>
              <a:t>Мировая практика и результаты натурных испытаний конструкций из оцинкованного проката свидетельствуют об их применимости и значительных сроках службы даже в условиях коррозионно-активных сред </a:t>
            </a:r>
            <a:r>
              <a:rPr lang="ru-RU" sz="1600" dirty="0" smtClean="0">
                <a:solidFill>
                  <a:srgbClr val="FF0000"/>
                </a:solidFill>
              </a:rPr>
              <a:t>(влажный и морской  </a:t>
            </a:r>
            <a:r>
              <a:rPr lang="ru-RU" sz="1600" dirty="0">
                <a:solidFill>
                  <a:srgbClr val="FF0000"/>
                </a:solidFill>
              </a:rPr>
              <a:t>климат, индустриальные атмосферы)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-19958" y="5684840"/>
            <a:ext cx="4426449" cy="784830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 smtClean="0">
                <a:solidFill>
                  <a:srgbClr val="FF0000"/>
                </a:solidFill>
              </a:rPr>
              <a:t>сроки </a:t>
            </a:r>
            <a:r>
              <a:rPr lang="ru-RU" sz="1600" b="1" dirty="0">
                <a:solidFill>
                  <a:srgbClr val="FF0000"/>
                </a:solidFill>
              </a:rPr>
              <a:t>службы открытых </a:t>
            </a:r>
            <a:r>
              <a:rPr lang="ru-RU" sz="1600" dirty="0" smtClean="0">
                <a:solidFill>
                  <a:srgbClr val="FF0000"/>
                </a:solidFill>
              </a:rPr>
              <a:t>конструкций из </a:t>
            </a:r>
            <a:r>
              <a:rPr lang="ru-RU" sz="1600" dirty="0" err="1" smtClean="0">
                <a:solidFill>
                  <a:srgbClr val="FF0000"/>
                </a:solidFill>
              </a:rPr>
              <a:t>оцинкованноЙ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>
                <a:solidFill>
                  <a:srgbClr val="FF0000"/>
                </a:solidFill>
              </a:rPr>
              <a:t>с</a:t>
            </a:r>
            <a:r>
              <a:rPr lang="ru-RU" sz="1600" dirty="0" smtClean="0">
                <a:solidFill>
                  <a:srgbClr val="FF0000"/>
                </a:solidFill>
              </a:rPr>
              <a:t>тали </a:t>
            </a:r>
            <a:r>
              <a:rPr lang="ru-RU" sz="1600" dirty="0">
                <a:solidFill>
                  <a:srgbClr val="FF0000"/>
                </a:solidFill>
              </a:rPr>
              <a:t>оцениваются в </a:t>
            </a:r>
            <a:r>
              <a:rPr lang="ru-RU" sz="1600" dirty="0" smtClean="0">
                <a:solidFill>
                  <a:srgbClr val="FF0000"/>
                </a:solidFill>
              </a:rPr>
              <a:t/>
            </a:r>
            <a:br>
              <a:rPr lang="ru-RU" sz="1600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150 И БОЛЕЕ ЛЕТ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480" y="2264673"/>
            <a:ext cx="198924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Международная цинковая ассоциация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fr-FR" sz="1400" dirty="0" smtClean="0">
                <a:solidFill>
                  <a:srgbClr val="002060"/>
                </a:solidFill>
              </a:rPr>
              <a:t>International </a:t>
            </a:r>
            <a:r>
              <a:rPr lang="fr-FR" sz="1400" dirty="0">
                <a:solidFill>
                  <a:srgbClr val="002060"/>
                </a:solidFill>
              </a:rPr>
              <a:t>Zinc </a:t>
            </a:r>
            <a:r>
              <a:rPr lang="fr-FR" sz="1400" dirty="0" smtClean="0">
                <a:solidFill>
                  <a:srgbClr val="002060"/>
                </a:solidFill>
              </a:rPr>
              <a:t>Association</a:t>
            </a: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en-US" sz="1400" dirty="0" smtClean="0">
                <a:solidFill>
                  <a:srgbClr val="002060"/>
                </a:solidFill>
              </a:rPr>
              <a:t>(IZA)</a:t>
            </a:r>
            <a:endParaRPr lang="fr-FR" sz="1400" dirty="0">
              <a:solidFill>
                <a:srgbClr val="002060"/>
              </a:solidFill>
            </a:endParaRPr>
          </a:p>
          <a:p>
            <a:r>
              <a:rPr lang="fr-FR" sz="1200" dirty="0" smtClean="0">
                <a:solidFill>
                  <a:srgbClr val="FF0000"/>
                </a:solidFill>
              </a:rPr>
              <a:t>www.zinc.org</a:t>
            </a:r>
            <a:endParaRPr lang="fr-FR" sz="1200" dirty="0">
              <a:solidFill>
                <a:srgbClr val="FF0000"/>
              </a:solidFill>
            </a:endParaRPr>
          </a:p>
          <a:p>
            <a:r>
              <a:rPr lang="fr-FR" sz="1200" dirty="0">
                <a:solidFill>
                  <a:srgbClr val="FF0000"/>
                </a:solidFill>
              </a:rPr>
              <a:t>Brussels, </a:t>
            </a:r>
            <a:r>
              <a:rPr lang="fr-FR" sz="1200" dirty="0" smtClean="0">
                <a:solidFill>
                  <a:srgbClr val="FF0000"/>
                </a:solidFill>
              </a:rPr>
              <a:t>Belgium</a:t>
            </a:r>
            <a:endParaRPr lang="ru-RU" sz="1200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Национальная Ассоциация </a:t>
            </a:r>
            <a:r>
              <a:rPr lang="ru-RU" sz="1400" dirty="0">
                <a:solidFill>
                  <a:srgbClr val="002060"/>
                </a:solidFill>
              </a:rPr>
              <a:t>Жилищно-строительных фирм </a:t>
            </a:r>
            <a:r>
              <a:rPr lang="ru-RU" sz="1400" dirty="0" smtClean="0">
                <a:solidFill>
                  <a:srgbClr val="002060"/>
                </a:solidFill>
              </a:rPr>
              <a:t>(</a:t>
            </a:r>
            <a:r>
              <a:rPr lang="en-US" sz="1400" dirty="0" smtClean="0">
                <a:solidFill>
                  <a:srgbClr val="002060"/>
                </a:solidFill>
              </a:rPr>
              <a:t>National </a:t>
            </a:r>
            <a:r>
              <a:rPr lang="en-US" sz="1400" dirty="0">
                <a:solidFill>
                  <a:srgbClr val="002060"/>
                </a:solidFill>
              </a:rPr>
              <a:t>Association of Home Builders (NAHB)</a:t>
            </a:r>
          </a:p>
          <a:p>
            <a:r>
              <a:rPr lang="en-US" sz="1200" dirty="0" smtClean="0">
                <a:solidFill>
                  <a:srgbClr val="FF0000"/>
                </a:solidFill>
              </a:rPr>
              <a:t>www.nahb.org</a:t>
            </a:r>
            <a:endParaRPr lang="en-US" sz="1200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United States of America</a:t>
            </a:r>
            <a:endParaRPr lang="ru-RU" sz="1200" dirty="0" smtClean="0">
              <a:solidFill>
                <a:srgbClr val="FF0000"/>
              </a:solidFill>
            </a:endParaRPr>
          </a:p>
          <a:p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63480" y="1412776"/>
            <a:ext cx="4306541" cy="8233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Отчет по </a:t>
            </a:r>
            <a:r>
              <a:rPr lang="ru-RU" b="1" dirty="0">
                <a:solidFill>
                  <a:srgbClr val="002060"/>
                </a:solidFill>
              </a:rPr>
              <a:t>результатам </a:t>
            </a:r>
            <a:r>
              <a:rPr lang="ru-RU" b="1" dirty="0" smtClean="0">
                <a:solidFill>
                  <a:srgbClr val="002060"/>
                </a:solidFill>
              </a:rPr>
              <a:t>10-летнего мониторинга образцов оцинкованной стали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600629" y="3550657"/>
            <a:ext cx="4507875" cy="1054135"/>
          </a:xfrm>
          <a:prstGeom prst="rect">
            <a:avLst/>
          </a:prstGeom>
          <a:solidFill>
            <a:srgbClr val="00B0F0">
              <a:alpha val="17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endParaRPr lang="ru-RU" sz="1400" b="1" dirty="0" smtClean="0">
              <a:solidFill>
                <a:srgbClr val="FF0000"/>
              </a:solidFill>
            </a:endParaRPr>
          </a:p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1) Соответствует классу покрытия </a:t>
            </a:r>
            <a:r>
              <a:rPr lang="ru-RU" sz="1600" b="1" dirty="0" smtClean="0">
                <a:solidFill>
                  <a:srgbClr val="FF0000"/>
                </a:solidFill>
              </a:rPr>
              <a:t>275 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по </a:t>
            </a:r>
            <a:r>
              <a:rPr lang="ru-RU" sz="1600" b="1" dirty="0">
                <a:solidFill>
                  <a:srgbClr val="FF0000"/>
                </a:solidFill>
              </a:rPr>
              <a:t>ГОСТ Р </a:t>
            </a:r>
            <a:r>
              <a:rPr lang="ru-RU" sz="1600" b="1" dirty="0" smtClean="0">
                <a:solidFill>
                  <a:srgbClr val="FF0000"/>
                </a:solidFill>
              </a:rPr>
              <a:t>52246</a:t>
            </a:r>
            <a:r>
              <a:rPr lang="ru-RU" sz="1600" b="1" dirty="0" smtClean="0">
                <a:solidFill>
                  <a:srgbClr val="002060"/>
                </a:solidFill>
              </a:rPr>
              <a:t> Прокат </a:t>
            </a:r>
            <a:r>
              <a:rPr lang="ru-RU" sz="1600" b="1" dirty="0">
                <a:solidFill>
                  <a:srgbClr val="002060"/>
                </a:solidFill>
              </a:rPr>
              <a:t>листовой горячеоцинкованный. Технические условия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ts val="1500"/>
              </a:lnSpc>
            </a:pP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05556" y="2401753"/>
            <a:ext cx="3305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0000"/>
                </a:solidFill>
              </a:rPr>
              <a:t>1)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617494" y="1412776"/>
            <a:ext cx="4491010" cy="460779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noAutofit/>
          </a:bodyPr>
          <a:lstStyle/>
          <a:p>
            <a:pPr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Образцы:      пластины 100х100 мм, 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                         стоечный С-профиль </a:t>
            </a:r>
            <a:r>
              <a:rPr lang="en-US" sz="1600" b="1" dirty="0" smtClean="0">
                <a:solidFill>
                  <a:srgbClr val="002060"/>
                </a:solidFill>
              </a:rPr>
              <a:t>L= 25 </a:t>
            </a:r>
            <a:r>
              <a:rPr lang="ru-RU" sz="1600" b="1" dirty="0" smtClean="0">
                <a:solidFill>
                  <a:srgbClr val="002060"/>
                </a:solidFill>
              </a:rPr>
              <a:t>мм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478698"/>
            <a:ext cx="453650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884368" y="2723118"/>
            <a:ext cx="0" cy="993914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8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188640"/>
            <a:ext cx="7416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УСЛОВИЯ ЭКСПОЗИЦИИ 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943" y="2558701"/>
            <a:ext cx="6127770" cy="375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943" y="764704"/>
            <a:ext cx="6106237" cy="176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" y="2132821"/>
            <a:ext cx="2969673" cy="388846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18151" y="692697"/>
            <a:ext cx="3002792" cy="21698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b="1" dirty="0" smtClean="0">
                <a:solidFill>
                  <a:srgbClr val="002060"/>
                </a:solidFill>
              </a:rPr>
              <a:t>Районы проведения испытаний</a:t>
            </a:r>
            <a:r>
              <a:rPr lang="ru-RU" sz="1400" dirty="0" smtClean="0">
                <a:solidFill>
                  <a:srgbClr val="002060"/>
                </a:solidFill>
              </a:rPr>
              <a:t>:</a:t>
            </a:r>
          </a:p>
          <a:p>
            <a:pPr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 Майами, Флорида (США), влажный климат</a:t>
            </a:r>
          </a:p>
          <a:p>
            <a:pPr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dirty="0" err="1" smtClean="0">
                <a:solidFill>
                  <a:srgbClr val="002060"/>
                </a:solidFill>
              </a:rPr>
              <a:t>Леонардтаун</a:t>
            </a:r>
            <a:r>
              <a:rPr lang="ru-RU" sz="1400" dirty="0" smtClean="0">
                <a:solidFill>
                  <a:srgbClr val="002060"/>
                </a:solidFill>
              </a:rPr>
              <a:t>, Мэриленд (США), полу-морской влажный климат</a:t>
            </a:r>
          </a:p>
          <a:p>
            <a:pPr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 Лонг Бич </a:t>
            </a:r>
            <a:r>
              <a:rPr lang="ru-RU" sz="1400" dirty="0" err="1" smtClean="0">
                <a:solidFill>
                  <a:srgbClr val="002060"/>
                </a:solidFill>
              </a:rPr>
              <a:t>Айленд</a:t>
            </a:r>
            <a:r>
              <a:rPr lang="ru-RU" sz="1400" dirty="0" smtClean="0">
                <a:solidFill>
                  <a:srgbClr val="002060"/>
                </a:solidFill>
              </a:rPr>
              <a:t>, Нью-Джерси (США), морской климат</a:t>
            </a:r>
          </a:p>
          <a:p>
            <a:pPr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002060"/>
                </a:solidFill>
              </a:rPr>
              <a:t> Гамильтон (Канада), промышленная среда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14968" y="5686583"/>
            <a:ext cx="3002792" cy="7848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b="1" dirty="0" smtClean="0">
                <a:solidFill>
                  <a:srgbClr val="002060"/>
                </a:solidFill>
              </a:rPr>
              <a:t>Одно из мест установки образцов: Консольная терраса 2-этажного ЛСТК-дома в Нью-Джерси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9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188640"/>
            <a:ext cx="75608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РЕЗУЛЬТАТЫ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НАТУРНЫХ ИСПЫТАНИЙ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1657" y="5655414"/>
            <a:ext cx="249036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endParaRPr lang="ru-RU" sz="1400" dirty="0" smtClean="0">
              <a:solidFill>
                <a:srgbClr val="002060"/>
              </a:solidFill>
            </a:endParaRPr>
          </a:p>
          <a:p>
            <a:pPr>
              <a:lnSpc>
                <a:spcPts val="1500"/>
              </a:lnSpc>
            </a:pP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964374" y="3765749"/>
            <a:ext cx="3179626" cy="1054135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В закрытых </a:t>
            </a:r>
            <a:r>
              <a:rPr lang="ru-RU" sz="1600" dirty="0" smtClean="0">
                <a:solidFill>
                  <a:srgbClr val="002060"/>
                </a:solidFill>
              </a:rPr>
              <a:t>местах (стены, чердак, перекрытия) прогнозируемый срок службы  составляет </a:t>
            </a:r>
            <a:br>
              <a:rPr lang="ru-RU" sz="1600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от 300 до </a:t>
            </a:r>
            <a:r>
              <a:rPr lang="en-US" sz="1600" b="1" dirty="0">
                <a:solidFill>
                  <a:srgbClr val="002060"/>
                </a:solidFill>
              </a:rPr>
              <a:t>&gt;</a:t>
            </a:r>
            <a:r>
              <a:rPr lang="ru-RU" sz="1600" b="1" dirty="0" smtClean="0">
                <a:solidFill>
                  <a:srgbClr val="002060"/>
                </a:solidFill>
              </a:rPr>
              <a:t>1000 лет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4448" y="3114690"/>
            <a:ext cx="9099551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Скорость коррозии оценивалась по потере массы покрытия через </a:t>
            </a:r>
            <a:r>
              <a:rPr lang="ru-RU" sz="1600" b="1" dirty="0" smtClean="0">
                <a:solidFill>
                  <a:srgbClr val="FF0000"/>
                </a:solidFill>
              </a:rPr>
              <a:t>1, 3, 5, 7 и 10 лет </a:t>
            </a:r>
            <a:r>
              <a:rPr lang="ru-RU" sz="1600" b="1" dirty="0" smtClean="0">
                <a:solidFill>
                  <a:srgbClr val="002060"/>
                </a:solidFill>
              </a:rPr>
              <a:t>от начала испытаний. Исходя из полученных скоростей, оценивался прогнозируемый срок службы конструкций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5" y="3801908"/>
            <a:ext cx="5902577" cy="21023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1547664" y="3793030"/>
            <a:ext cx="1444359" cy="432048"/>
          </a:xfrm>
          <a:prstGeom prst="rect">
            <a:avLst/>
          </a:prstGeom>
          <a:solidFill>
            <a:srgbClr val="00B0F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7313" y="5472226"/>
            <a:ext cx="1460351" cy="405331"/>
          </a:xfrm>
          <a:prstGeom prst="rect">
            <a:avLst/>
          </a:prstGeom>
          <a:solidFill>
            <a:srgbClr val="00B0F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605751" y="4242803"/>
            <a:ext cx="1386272" cy="437336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992023" y="3817732"/>
            <a:ext cx="1507969" cy="442498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64374" y="4890206"/>
            <a:ext cx="3179625" cy="1054135"/>
          </a:xfrm>
          <a:prstGeom prst="rect">
            <a:avLst/>
          </a:prstGeom>
          <a:solidFill>
            <a:srgbClr val="FF000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В открытых и полуоткрытых </a:t>
            </a:r>
            <a:r>
              <a:rPr lang="ru-RU" sz="1600" dirty="0" smtClean="0">
                <a:solidFill>
                  <a:srgbClr val="002060"/>
                </a:solidFill>
              </a:rPr>
              <a:t>местах в АГРЕССИВНОЙ АТМОСФЕРЕ прогнозируемый срок службы  составляет </a:t>
            </a:r>
            <a:r>
              <a:rPr lang="ru-RU" sz="1600" b="1" dirty="0" smtClean="0">
                <a:solidFill>
                  <a:srgbClr val="002060"/>
                </a:solidFill>
              </a:rPr>
              <a:t>более 150 лет.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613" y="5976282"/>
            <a:ext cx="9147175" cy="477054"/>
          </a:xfrm>
          <a:prstGeom prst="rect">
            <a:avLst/>
          </a:prstGeom>
          <a:solidFill>
            <a:srgbClr val="00B05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ЭТО НАМНОГО БОЛЬШЕ, ЧЕМ РАСЧЕТНЫЙ СРОК СЛУЖБЫ СОВРЕМЕННОГО ЗДАНИЯ! </a:t>
            </a:r>
            <a:r>
              <a:rPr lang="en-US" sz="1600" dirty="0" smtClean="0">
                <a:solidFill>
                  <a:srgbClr val="002060"/>
                </a:solidFill>
              </a:rPr>
              <a:t/>
            </a:r>
            <a:br>
              <a:rPr lang="en-US" sz="1600" dirty="0" smtClean="0">
                <a:solidFill>
                  <a:srgbClr val="00206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Полученные данные согласуются с результатами</a:t>
            </a:r>
            <a:r>
              <a:rPr lang="en-US" sz="1600" dirty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британских исследователей (С</a:t>
            </a:r>
            <a:r>
              <a:rPr lang="en-US" sz="1600" dirty="0" err="1" smtClean="0">
                <a:solidFill>
                  <a:srgbClr val="002060"/>
                </a:solidFill>
              </a:rPr>
              <a:t>orus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smtClean="0">
                <a:solidFill>
                  <a:srgbClr val="002060"/>
                </a:solidFill>
              </a:rPr>
              <a:t>Research)</a:t>
            </a:r>
            <a:r>
              <a:rPr lang="ru-RU" sz="1600" dirty="0" smtClean="0">
                <a:solidFill>
                  <a:srgbClr val="002060"/>
                </a:solidFill>
              </a:rPr>
              <a:t>.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997855" y="4320098"/>
            <a:ext cx="1507969" cy="596846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5824" y="3774478"/>
            <a:ext cx="1458550" cy="1142466"/>
          </a:xfrm>
          <a:prstGeom prst="rect">
            <a:avLst/>
          </a:prstGeom>
          <a:solidFill>
            <a:srgbClr val="00B05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8" b="39597"/>
          <a:stretch/>
        </p:blipFill>
        <p:spPr bwMode="auto">
          <a:xfrm>
            <a:off x="-3176" y="682380"/>
            <a:ext cx="6249849" cy="245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288316" y="752540"/>
            <a:ext cx="2748180" cy="2285241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Образцы стоечных С-профилей в подполье, </a:t>
            </a:r>
            <a:r>
              <a:rPr lang="ru-RU" sz="1600" b="1" dirty="0" err="1" smtClean="0">
                <a:solidFill>
                  <a:srgbClr val="002060"/>
                </a:solidFill>
              </a:rPr>
              <a:t>Леонардтаун</a:t>
            </a:r>
            <a:r>
              <a:rPr lang="ru-RU" sz="1600" b="1" dirty="0" smtClean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ts val="1900"/>
              </a:lnSpc>
            </a:pPr>
            <a:r>
              <a:rPr lang="ru-RU" sz="1600" b="1" dirty="0" smtClean="0">
                <a:solidFill>
                  <a:srgbClr val="FF0000"/>
                </a:solidFill>
              </a:rPr>
              <a:t>Образцы </a:t>
            </a:r>
            <a:r>
              <a:rPr lang="ru-RU" sz="1600" b="1" dirty="0">
                <a:solidFill>
                  <a:srgbClr val="FF0000"/>
                </a:solidFill>
              </a:rPr>
              <a:t>без защитного покрытия показали обширную коррозию после двух месяцев воздействия, </a:t>
            </a:r>
            <a:r>
              <a:rPr lang="ru-RU" sz="1600" b="1" dirty="0" smtClean="0">
                <a:solidFill>
                  <a:srgbClr val="FF0000"/>
                </a:solidFill>
              </a:rPr>
              <a:t>что указывает </a:t>
            </a:r>
            <a:r>
              <a:rPr lang="ru-RU" sz="1600" b="1" dirty="0">
                <a:solidFill>
                  <a:srgbClr val="FF0000"/>
                </a:solidFill>
              </a:rPr>
              <a:t>на агрессивную </a:t>
            </a:r>
            <a:r>
              <a:rPr lang="ru-RU" sz="1600" b="1" dirty="0" smtClean="0">
                <a:solidFill>
                  <a:srgbClr val="FF0000"/>
                </a:solidFill>
              </a:rPr>
              <a:t>среду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44449" y="1772816"/>
            <a:ext cx="1143176" cy="10081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155710" y="1340768"/>
            <a:ext cx="2768217" cy="122413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46638" y="694650"/>
            <a:ext cx="2421869" cy="335989"/>
          </a:xfrm>
          <a:prstGeom prst="rect">
            <a:avLst/>
          </a:prstGeom>
          <a:solidFill>
            <a:srgbClr val="00B0F0">
              <a:alpha val="23000"/>
            </a:srgbClr>
          </a:solidFill>
          <a:ln w="254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Оцинкованные образцы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795" y="694651"/>
            <a:ext cx="2324447" cy="335989"/>
          </a:xfrm>
          <a:prstGeom prst="rect">
            <a:avLst/>
          </a:prstGeom>
          <a:solidFill>
            <a:srgbClr val="00B0F0">
              <a:alpha val="23000"/>
            </a:srgbClr>
          </a:solidFill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Образцы без покрытия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203848" y="1030640"/>
            <a:ext cx="0" cy="37108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05105" y="1030640"/>
            <a:ext cx="0" cy="74217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695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88640"/>
            <a:ext cx="77768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НАТУРНЫ</a:t>
            </a:r>
            <a:r>
              <a:rPr lang="ru-RU" sz="2000" b="1" dirty="0">
                <a:solidFill>
                  <a:schemeClr val="bg1"/>
                </a:solidFill>
              </a:rPr>
              <a:t>Е</a:t>
            </a:r>
            <a:r>
              <a:rPr lang="ru-RU" sz="2000" b="1" dirty="0" smtClean="0">
                <a:solidFill>
                  <a:schemeClr val="bg1"/>
                </a:solidFill>
              </a:rPr>
              <a:t> ИСПЫТАНИЯ (</a:t>
            </a:r>
            <a:r>
              <a:rPr lang="en-US" sz="2000" b="1" smtClean="0">
                <a:solidFill>
                  <a:schemeClr val="bg1"/>
                </a:solidFill>
              </a:rPr>
              <a:t>Corus Research, </a:t>
            </a:r>
            <a:r>
              <a:rPr lang="en-US" sz="2000" b="1" dirty="0" smtClean="0">
                <a:solidFill>
                  <a:schemeClr val="bg1"/>
                </a:solidFill>
              </a:rPr>
              <a:t>The University of Edinburgh</a:t>
            </a:r>
            <a:r>
              <a:rPr lang="ru-RU" sz="2000" b="1" dirty="0" smtClean="0">
                <a:solidFill>
                  <a:schemeClr val="bg1"/>
                </a:solidFill>
              </a:rPr>
              <a:t>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597" y="2742019"/>
            <a:ext cx="3871839" cy="830997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Потери цинка: 0,12 – 0,27 г/</a:t>
            </a:r>
            <a:r>
              <a:rPr lang="ru-RU" sz="1600" dirty="0" err="1" smtClean="0">
                <a:solidFill>
                  <a:srgbClr val="002060"/>
                </a:solidFill>
              </a:rPr>
              <a:t>кв.м</a:t>
            </a:r>
            <a:r>
              <a:rPr lang="ru-RU" sz="1600" dirty="0" smtClean="0">
                <a:solidFill>
                  <a:srgbClr val="002060"/>
                </a:solidFill>
              </a:rPr>
              <a:t> в год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Понижающий коэффициент: 0,25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Долговечность: 0,25 х275/0,27 = 255 лет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256009" y="1268760"/>
            <a:ext cx="2764212" cy="5027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Вид образцов после 13 лет экспозиции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7" b="42916"/>
          <a:stretch/>
        </p:blipFill>
        <p:spPr bwMode="auto">
          <a:xfrm>
            <a:off x="87313" y="1340768"/>
            <a:ext cx="3856345" cy="136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" y="3501008"/>
            <a:ext cx="3868663" cy="244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30732" y="669419"/>
            <a:ext cx="3789285" cy="579646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1600" dirty="0">
                <a:solidFill>
                  <a:srgbClr val="002060"/>
                </a:solidFill>
              </a:rPr>
              <a:t>5-летний мониторинг ЛСТК-дома, </a:t>
            </a:r>
          </a:p>
          <a:p>
            <a:pPr>
              <a:lnSpc>
                <a:spcPts val="1900"/>
              </a:lnSpc>
            </a:pPr>
            <a:r>
              <a:rPr lang="ru-RU" sz="1600" dirty="0" err="1">
                <a:solidFill>
                  <a:srgbClr val="002060"/>
                </a:solidFill>
              </a:rPr>
              <a:t>Улленвуд</a:t>
            </a:r>
            <a:r>
              <a:rPr lang="ru-RU" sz="1600" dirty="0">
                <a:solidFill>
                  <a:srgbClr val="002060"/>
                </a:solidFill>
              </a:rPr>
              <a:t> (</a:t>
            </a:r>
            <a:r>
              <a:rPr lang="ru-RU" sz="1600" dirty="0" err="1">
                <a:solidFill>
                  <a:srgbClr val="002060"/>
                </a:solidFill>
              </a:rPr>
              <a:t>Ullenwood</a:t>
            </a:r>
            <a:r>
              <a:rPr lang="ru-RU" sz="1600" dirty="0">
                <a:solidFill>
                  <a:srgbClr val="002060"/>
                </a:solidFill>
              </a:rPr>
              <a:t>), </a:t>
            </a:r>
            <a:r>
              <a:rPr lang="ru-RU" sz="1600" dirty="0" smtClean="0">
                <a:solidFill>
                  <a:srgbClr val="002060"/>
                </a:solidFill>
              </a:rPr>
              <a:t>1981 </a:t>
            </a:r>
            <a:r>
              <a:rPr lang="ru-RU" sz="1600" dirty="0">
                <a:solidFill>
                  <a:srgbClr val="002060"/>
                </a:solidFill>
              </a:rPr>
              <a:t>г. </a:t>
            </a:r>
            <a:r>
              <a:rPr lang="ru-RU" sz="1600" dirty="0" smtClean="0">
                <a:solidFill>
                  <a:srgbClr val="002060"/>
                </a:solidFill>
              </a:rPr>
              <a:t>постройки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65024" y="669419"/>
            <a:ext cx="4955198" cy="579646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1600" dirty="0" smtClean="0">
                <a:solidFill>
                  <a:srgbClr val="002060"/>
                </a:solidFill>
              </a:rPr>
              <a:t>13 –летний мониторинг ЛСТК- дома, Оксфорд (</a:t>
            </a:r>
            <a:r>
              <a:rPr lang="en-US" sz="1600" dirty="0" smtClean="0">
                <a:solidFill>
                  <a:srgbClr val="002060"/>
                </a:solidFill>
              </a:rPr>
              <a:t>Oxford Brookes</a:t>
            </a:r>
            <a:r>
              <a:rPr lang="ru-RU" sz="1600" dirty="0" smtClean="0">
                <a:solidFill>
                  <a:srgbClr val="002060"/>
                </a:solidFill>
              </a:rPr>
              <a:t>), 1996 г. постройки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-1" y="5950634"/>
            <a:ext cx="3820017" cy="5027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Места установки образцов: холодный чердак, наружные стены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908560" y="3721691"/>
            <a:ext cx="1155257" cy="5027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Без пассивации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870" y="1924661"/>
            <a:ext cx="2506947" cy="172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6442190" y="3721691"/>
            <a:ext cx="1368153" cy="5027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 С хроматной пассивацией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148354" y="1268760"/>
            <a:ext cx="2064802" cy="502702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>
                <a:solidFill>
                  <a:srgbClr val="002060"/>
                </a:solidFill>
              </a:rPr>
              <a:t>Образцы: сталь с покрытием </a:t>
            </a:r>
            <a:r>
              <a:rPr lang="ru-RU" sz="1400" dirty="0" err="1">
                <a:solidFill>
                  <a:srgbClr val="002060"/>
                </a:solidFill>
              </a:rPr>
              <a:t>Zn</a:t>
            </a:r>
            <a:r>
              <a:rPr lang="ru-RU" sz="1400" dirty="0">
                <a:solidFill>
                  <a:srgbClr val="002060"/>
                </a:solidFill>
              </a:rPr>
              <a:t> 275 </a:t>
            </a:r>
            <a:r>
              <a:rPr lang="ru-RU" sz="1400" dirty="0" err="1" smtClean="0">
                <a:solidFill>
                  <a:srgbClr val="002060"/>
                </a:solidFill>
              </a:rPr>
              <a:t>гр</a:t>
            </a:r>
            <a:r>
              <a:rPr lang="ru-RU" sz="1400" dirty="0" smtClean="0">
                <a:solidFill>
                  <a:srgbClr val="002060"/>
                </a:solidFill>
              </a:rPr>
              <a:t>/м</a:t>
            </a:r>
            <a:r>
              <a:rPr lang="ru-RU" sz="1400" baseline="30000" dirty="0" smtClean="0">
                <a:solidFill>
                  <a:srgbClr val="002060"/>
                </a:solidFill>
              </a:rPr>
              <a:t>2</a:t>
            </a:r>
            <a:endParaRPr lang="ru-RU" sz="1400" baseline="30000" dirty="0">
              <a:solidFill>
                <a:srgbClr val="00206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923928" y="5622339"/>
            <a:ext cx="5177975" cy="830997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Потери цинка, усреднённые: 0,2 – 0,3 г/</a:t>
            </a:r>
            <a:r>
              <a:rPr lang="ru-RU" sz="1600" dirty="0" err="1" smtClean="0">
                <a:solidFill>
                  <a:srgbClr val="002060"/>
                </a:solidFill>
              </a:rPr>
              <a:t>кв.м</a:t>
            </a:r>
            <a:r>
              <a:rPr lang="ru-RU" sz="1600" dirty="0" smtClean="0">
                <a:solidFill>
                  <a:srgbClr val="002060"/>
                </a:solidFill>
              </a:rPr>
              <a:t> в год</a:t>
            </a:r>
          </a:p>
          <a:p>
            <a:r>
              <a:rPr lang="ru-RU" sz="1600" dirty="0">
                <a:solidFill>
                  <a:srgbClr val="002060"/>
                </a:solidFill>
              </a:rPr>
              <a:t>Понижающий коэффициент: 0,25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Прогнозируемая долговечность: 200 лет</a:t>
            </a:r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436" y="4538357"/>
            <a:ext cx="5230564" cy="105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Прямоугольник 49"/>
          <p:cNvSpPr/>
          <p:nvPr/>
        </p:nvSpPr>
        <p:spPr>
          <a:xfrm>
            <a:off x="4062715" y="3516507"/>
            <a:ext cx="2073888" cy="913070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400" dirty="0" smtClean="0">
                <a:solidFill>
                  <a:srgbClr val="002060"/>
                </a:solidFill>
              </a:rPr>
              <a:t>Места установки образцов: холодный чердак, полости наружных стен, подпол</a:t>
            </a: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867" y="1939243"/>
            <a:ext cx="2415235" cy="156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2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ÐÐ°ÑÑÐ¸Ð½ÐºÐ¸ Ð¿Ð¾ Ð·Ð°Ð¿ÑÐ¾ÑÑ ÐºÑÑÑÐ° Ð¸Ð· Ð¿ÑÐ¾ÑÐ½Ð°ÑÑÐ¸Ð»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" y="4167092"/>
            <a:ext cx="2906612" cy="209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ÐÐ°ÑÑÐ¸Ð½ÐºÐ¸ Ð¿Ð¾ Ð·Ð°Ð¿ÑÐ¾ÑÑ Ð·Ð°Ð±Ð¾ÑÑ Ð¸Ð· Ð¿ÑÐ¾ÑÐ»Ð¸ÑÑÐ° ÑÐ¾ÑÐ¾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4"/>
          <a:stretch/>
        </p:blipFill>
        <p:spPr bwMode="auto">
          <a:xfrm>
            <a:off x="6779942" y="4158086"/>
            <a:ext cx="2293883" cy="211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154" y="4135596"/>
            <a:ext cx="3663619" cy="213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РОССИЙСКАЯ НТБ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16981" y="620688"/>
            <a:ext cx="32208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ВОПРЕКИ МИРОВОМУ ОПЫТУ, РОССИЙСКАЯ СИСТЕМА НОРМАТИВНО-ТЕХНИЧЕСКОГО РЕГУЛИРОВАНИЯ ДВИЖЕТСЯ В НАПРАВЛЕНИИ НАРАЩИВАНИЯ БАРЬЕРОВ В ПРИМЕНЕНИИ ОЦИНКОВАННОГО И ОКРАШЕННОГО ПРОКАТА – ВПЛОТЬ ДО ПОЛНОГО ИХ ИСКОРЕНЕНИЯ ИЗ СТРОИТЕЛЬНОЙ ПРАКТИКИ.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0" r="5533"/>
          <a:stretch/>
        </p:blipFill>
        <p:spPr bwMode="auto">
          <a:xfrm>
            <a:off x="3120030" y="1071949"/>
            <a:ext cx="3342290" cy="231851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Молния 23"/>
          <p:cNvSpPr/>
          <p:nvPr/>
        </p:nvSpPr>
        <p:spPr>
          <a:xfrm rot="6420656">
            <a:off x="2219946" y="3226934"/>
            <a:ext cx="1732356" cy="135401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93334" y="3057637"/>
            <a:ext cx="276898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олния 25"/>
          <p:cNvSpPr/>
          <p:nvPr/>
        </p:nvSpPr>
        <p:spPr>
          <a:xfrm rot="2461717">
            <a:off x="3798159" y="3488907"/>
            <a:ext cx="1732356" cy="135401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436" y="1071949"/>
            <a:ext cx="2507348" cy="235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Молния 27"/>
          <p:cNvSpPr/>
          <p:nvPr/>
        </p:nvSpPr>
        <p:spPr>
          <a:xfrm rot="12629742" flipH="1">
            <a:off x="6309233" y="2074893"/>
            <a:ext cx="1450452" cy="131725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олния 21"/>
          <p:cNvSpPr/>
          <p:nvPr/>
        </p:nvSpPr>
        <p:spPr>
          <a:xfrm>
            <a:off x="5526188" y="3284984"/>
            <a:ext cx="1472773" cy="1116546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15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" r="5607"/>
          <a:stretch/>
        </p:blipFill>
        <p:spPr bwMode="auto">
          <a:xfrm>
            <a:off x="87313" y="764704"/>
            <a:ext cx="8763332" cy="288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ДЕКЛАРАЦИИ РАЗРАБОТЧИКА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6" name="AutoShape 4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6" descr="ÐÐ°ÑÑÐ¸Ð½ÐºÐ¸ Ð¿Ð¾ Ð·Ð°Ð¿ÑÐ¾ÑÑ ÐºÑÑÑÐ° Ð¸Ð· Ð¿ÑÐ¾ÑÐ½Ð°ÑÑÐ¸Ð»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831" y="3656463"/>
            <a:ext cx="9066673" cy="2800767"/>
          </a:xfrm>
          <a:prstGeom prst="rect">
            <a:avLst/>
          </a:prstGeom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Научно-технический уровень проекта изменений для СП 28.13330.2017 соответствует современному уровню,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 на обобщенных отечественных и международных результатах науки, техники и практического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опыта…</a:t>
            </a:r>
          </a:p>
          <a:p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… позволит обеспечить:</a:t>
            </a:r>
          </a:p>
          <a:p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расширение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границ использования зданий и сооружений с применением конструкций из стальных тонкостенных холодногнутых оцинкованных профилей в районах Крайнего Севера </a:t>
            </a:r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19050" indent="-19050">
              <a:buFontTx/>
              <a:buChar char="-"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объёмов производства и применения тонкостенного оцинкованного рулонного проката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его конкурентоспособности по сравнению с импортными аналогами;</a:t>
            </a:r>
          </a:p>
          <a:p>
            <a:r>
              <a:rPr lang="ru-RU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объёмов производства и возведения </a:t>
            </a:r>
            <a:r>
              <a:rPr lang="ru-RU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надёжных, безопасных в эксплуатации и долговечных быстровозводимых </a:t>
            </a:r>
            <a:r>
              <a:rPr lang="ru-RU" sz="1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зданий и сооружений из стальных тонкостенных холодногнутых оцинкованных профилей</a:t>
            </a:r>
            <a:r>
              <a:rPr lang="ru-RU" sz="1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1281" y="980728"/>
            <a:ext cx="3986663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34967" y="2564903"/>
            <a:ext cx="3960783" cy="10835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032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РЕЗУЛЬТАТ: НОВОВВЕДЕНИЯ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68" y="729070"/>
            <a:ext cx="2404915" cy="170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627783" y="779861"/>
            <a:ext cx="33483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Таблица Ц.10: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– </a:t>
            </a:r>
            <a:r>
              <a:rPr lang="ru-RU" dirty="0">
                <a:solidFill>
                  <a:srgbClr val="FF0000"/>
                </a:solidFill>
              </a:rPr>
              <a:t>запрет на </a:t>
            </a:r>
            <a:r>
              <a:rPr lang="ru-RU" dirty="0" smtClean="0">
                <a:solidFill>
                  <a:srgbClr val="FF0000"/>
                </a:solidFill>
              </a:rPr>
              <a:t>использование для несущих </a:t>
            </a:r>
            <a:r>
              <a:rPr lang="ru-RU" dirty="0">
                <a:solidFill>
                  <a:srgbClr val="FF0000"/>
                </a:solidFill>
              </a:rPr>
              <a:t>конструкций </a:t>
            </a:r>
            <a:r>
              <a:rPr lang="ru-RU" dirty="0" smtClean="0">
                <a:solidFill>
                  <a:srgbClr val="FF0000"/>
                </a:solidFill>
              </a:rPr>
              <a:t>стали с </a:t>
            </a:r>
            <a:r>
              <a:rPr lang="ru-RU" b="1" dirty="0" smtClean="0">
                <a:solidFill>
                  <a:srgbClr val="FF0000"/>
                </a:solidFill>
              </a:rPr>
              <a:t>массово выпускаемым цинковым покрытием толщиной 19 мкм (класс 275)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8965" r="1693" b="3205"/>
          <a:stretch/>
        </p:blipFill>
        <p:spPr bwMode="auto">
          <a:xfrm>
            <a:off x="331337" y="2490952"/>
            <a:ext cx="8561143" cy="382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23729" y="3284984"/>
            <a:ext cx="299005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22868" y="729070"/>
            <a:ext cx="2404915" cy="170744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222868" y="729070"/>
            <a:ext cx="2404915" cy="170744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951356" y="780337"/>
            <a:ext cx="31001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– </a:t>
            </a:r>
            <a:r>
              <a:rPr lang="ru-RU" dirty="0" smtClean="0">
                <a:solidFill>
                  <a:srgbClr val="FF0000"/>
                </a:solidFill>
              </a:rPr>
              <a:t>запрет на применение стандартно </a:t>
            </a:r>
            <a:r>
              <a:rPr lang="ru-RU" dirty="0">
                <a:solidFill>
                  <a:srgbClr val="FF0000"/>
                </a:solidFill>
              </a:rPr>
              <a:t>выпускаемых сталей с </a:t>
            </a:r>
            <a:r>
              <a:rPr lang="ru-RU" dirty="0" smtClean="0">
                <a:solidFill>
                  <a:srgbClr val="FF0000"/>
                </a:solidFill>
              </a:rPr>
              <a:t>ЛКП и </a:t>
            </a:r>
            <a:r>
              <a:rPr lang="ru-RU" dirty="0">
                <a:solidFill>
                  <a:srgbClr val="FF0000"/>
                </a:solidFill>
              </a:rPr>
              <a:t>изделий из них </a:t>
            </a:r>
            <a:r>
              <a:rPr lang="ru-RU" dirty="0" smtClean="0">
                <a:solidFill>
                  <a:srgbClr val="FF0000"/>
                </a:solidFill>
              </a:rPr>
              <a:t>вне </a:t>
            </a:r>
            <a:r>
              <a:rPr lang="ru-RU" b="1" dirty="0" smtClean="0">
                <a:solidFill>
                  <a:srgbClr val="FF0000"/>
                </a:solidFill>
              </a:rPr>
              <a:t>отапливаемых </a:t>
            </a:r>
            <a:r>
              <a:rPr lang="ru-RU" dirty="0" smtClean="0">
                <a:solidFill>
                  <a:srgbClr val="FF0000"/>
                </a:solidFill>
              </a:rPr>
              <a:t>помещений (кроме «сухой» зоны влажности)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48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358188" y="6457950"/>
            <a:ext cx="785812" cy="400050"/>
          </a:xfrm>
          <a:solidFill>
            <a:srgbClr val="002060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00B615D-92D9-49EA-9902-05C7229EE978}" type="slidenum">
              <a:rPr lang="ru-RU" altLang="ru-RU" sz="1600" smtClean="0">
                <a:solidFill>
                  <a:srgbClr val="FFFFFF"/>
                </a:solidFill>
                <a:latin typeface="Arial" pitchFamily="34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600" dirty="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3175" y="179388"/>
            <a:ext cx="9150350" cy="46672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33363"/>
            <a:ext cx="12477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459538"/>
            <a:ext cx="8191500" cy="398462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Verdana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ООО «</a:t>
            </a:r>
            <a:r>
              <a:rPr lang="ru-RU" altLang="ru-RU" sz="1600" b="1" dirty="0" err="1">
                <a:solidFill>
                  <a:srgbClr val="FFFFFF"/>
                </a:solidFill>
                <a:latin typeface="Arial" pitchFamily="34" charset="0"/>
              </a:rPr>
              <a:t>Андромета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»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 www.andrometa.ru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  </a:t>
            </a:r>
            <a:r>
              <a:rPr lang="en-US" altLang="ru-RU" sz="1600" b="1" dirty="0">
                <a:solidFill>
                  <a:srgbClr val="FFFFFF"/>
                </a:solidFill>
                <a:latin typeface="Arial" pitchFamily="34" charset="0"/>
              </a:rPr>
              <a:t>    </a:t>
            </a:r>
            <a:r>
              <a:rPr lang="ru-RU" altLang="ru-RU" sz="1600" b="1" dirty="0">
                <a:solidFill>
                  <a:srgbClr val="FFFFFF"/>
                </a:solidFill>
                <a:latin typeface="Arial" pitchFamily="34" charset="0"/>
              </a:rPr>
              <a:t>800-5555-166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5088" y="188640"/>
            <a:ext cx="75573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РЕЗУЛЬТАТ: НОВОВВЕДЕНИЯ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194" name="Рисунок 2" descr="image00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" r="3774"/>
          <a:stretch/>
        </p:blipFill>
        <p:spPr bwMode="auto">
          <a:xfrm>
            <a:off x="4427985" y="1565536"/>
            <a:ext cx="4731972" cy="2655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754323" y="1551032"/>
            <a:ext cx="3419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Эмали по  ГОСТ34180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5" y="1551032"/>
            <a:ext cx="4368360" cy="493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44473" y="2975290"/>
            <a:ext cx="4177625" cy="1943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609931"/>
            <a:ext cx="914400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600" dirty="0" smtClean="0">
                <a:solidFill>
                  <a:srgbClr val="FF0000"/>
                </a:solidFill>
              </a:rPr>
              <a:t>Таблица Ц8 (новая редакция) - практически полный запрет </a:t>
            </a:r>
            <a:r>
              <a:rPr lang="ru-RU" sz="1600" dirty="0">
                <a:solidFill>
                  <a:srgbClr val="FF0000"/>
                </a:solidFill>
              </a:rPr>
              <a:t>на использование </a:t>
            </a:r>
            <a:r>
              <a:rPr lang="ru-RU" sz="1600" dirty="0" smtClean="0">
                <a:solidFill>
                  <a:srgbClr val="FF0000"/>
                </a:solidFill>
              </a:rPr>
              <a:t>реально </a:t>
            </a:r>
            <a:r>
              <a:rPr lang="ru-RU" sz="1600" dirty="0">
                <a:solidFill>
                  <a:srgbClr val="FF0000"/>
                </a:solidFill>
              </a:rPr>
              <a:t>применяемых для производства тонколистовой окрашенной стали лакокрасочных покрытий. </a:t>
            </a:r>
            <a:r>
              <a:rPr lang="ru-RU" sz="1600" dirty="0" smtClean="0">
                <a:solidFill>
                  <a:srgbClr val="FF0000"/>
                </a:solidFill>
              </a:rPr>
              <a:t>Номенклатура покрытий </a:t>
            </a:r>
            <a:r>
              <a:rPr lang="ru-RU" sz="1600" dirty="0">
                <a:solidFill>
                  <a:srgbClr val="FF0000"/>
                </a:solidFill>
              </a:rPr>
              <a:t>ни по названиям, ни по </a:t>
            </a:r>
            <a:r>
              <a:rPr lang="ru-RU" sz="1600" dirty="0" smtClean="0">
                <a:solidFill>
                  <a:srgbClr val="FF0000"/>
                </a:solidFill>
              </a:rPr>
              <a:t>толщинам не согласуется с </a:t>
            </a:r>
            <a:r>
              <a:rPr lang="ru-RU" sz="1600" dirty="0" smtClean="0">
                <a:solidFill>
                  <a:srgbClr val="FF0000"/>
                </a:solidFill>
              </a:rPr>
              <a:t>ГОСТ34180</a:t>
            </a:r>
            <a:r>
              <a:rPr lang="en-US" sz="1600" dirty="0" smtClean="0">
                <a:solidFill>
                  <a:srgbClr val="FF0000"/>
                </a:solidFill>
              </a:rPr>
              <a:t> “</a:t>
            </a:r>
            <a:r>
              <a:rPr lang="ru-RU" sz="1600" dirty="0" smtClean="0">
                <a:solidFill>
                  <a:srgbClr val="FF0000"/>
                </a:solidFill>
              </a:rPr>
              <a:t>Прокат </a:t>
            </a:r>
            <a:r>
              <a:rPr lang="ru-RU" sz="1600" dirty="0">
                <a:solidFill>
                  <a:srgbClr val="FF0000"/>
                </a:solidFill>
              </a:rPr>
              <a:t>стальной тонколистовой холоднокатаный и холоднокатаный горячеоцинкованный с полимерным покрытием с непрерывных линий. Технические </a:t>
            </a:r>
            <a:r>
              <a:rPr lang="ru-RU" sz="1600" dirty="0" smtClean="0">
                <a:solidFill>
                  <a:srgbClr val="FF0000"/>
                </a:solidFill>
              </a:rPr>
              <a:t>условия</a:t>
            </a:r>
            <a:r>
              <a:rPr lang="en-US" sz="1600" dirty="0" smtClean="0">
                <a:solidFill>
                  <a:srgbClr val="FF0000"/>
                </a:solidFill>
              </a:rPr>
              <a:t>”</a:t>
            </a:r>
            <a:r>
              <a:rPr lang="ru-RU" sz="1600" dirty="0" smtClean="0">
                <a:solidFill>
                  <a:srgbClr val="FF0000"/>
                </a:solidFill>
              </a:rPr>
              <a:t>, </a:t>
            </a:r>
            <a:r>
              <a:rPr lang="ru-RU" sz="1600" dirty="0" smtClean="0">
                <a:solidFill>
                  <a:srgbClr val="FF0000"/>
                </a:solidFill>
              </a:rPr>
              <a:t>в соответствии с которыми выпускается окрашенная сталь.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21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759" y="4149080"/>
            <a:ext cx="3816424" cy="222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Прямая соединительная линия 21"/>
          <p:cNvCxnSpPr>
            <a:endCxn id="7" idx="0"/>
          </p:cNvCxnSpPr>
          <p:nvPr/>
        </p:nvCxnSpPr>
        <p:spPr>
          <a:xfrm>
            <a:off x="4885759" y="4149080"/>
            <a:ext cx="3865335" cy="230887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885759" y="4149080"/>
            <a:ext cx="3816424" cy="222636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427985" y="2924944"/>
            <a:ext cx="4392487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44474" y="4242750"/>
            <a:ext cx="4177625" cy="194362"/>
          </a:xfrm>
          <a:prstGeom prst="rect">
            <a:avLst/>
          </a:prstGeom>
          <a:noFill/>
          <a:ln>
            <a:solidFill>
              <a:srgbClr val="1324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444367" y="3024000"/>
            <a:ext cx="4392487" cy="0"/>
          </a:xfrm>
          <a:prstGeom prst="line">
            <a:avLst/>
          </a:prstGeom>
          <a:ln w="22225">
            <a:solidFill>
              <a:srgbClr val="1324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10600" y="3170094"/>
            <a:ext cx="4245375" cy="1050994"/>
          </a:xfrm>
          <a:prstGeom prst="rect">
            <a:avLst/>
          </a:prstGeom>
          <a:solidFill>
            <a:srgbClr val="FF000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Отсутствуют в ГОСТ 34180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4475" y="5109153"/>
            <a:ext cx="4177624" cy="19436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4427984" y="3140968"/>
            <a:ext cx="4392487" cy="0"/>
          </a:xfrm>
          <a:prstGeom prst="line">
            <a:avLst/>
          </a:prstGeom>
          <a:ln w="2222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107504" y="4437112"/>
            <a:ext cx="4245375" cy="648072"/>
          </a:xfrm>
          <a:prstGeom prst="rect">
            <a:avLst/>
          </a:prstGeom>
          <a:solidFill>
            <a:srgbClr val="FF000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rgbClr val="FF0000"/>
                </a:solidFill>
              </a:rPr>
              <a:t>Отсутствуют в ГОСТ 34180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54992" y="5373216"/>
            <a:ext cx="4177625" cy="194362"/>
          </a:xfrm>
          <a:prstGeom prst="rect">
            <a:avLst/>
          </a:prstGeom>
          <a:noFill/>
          <a:ln>
            <a:solidFill>
              <a:srgbClr val="4F1D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4427984" y="3293368"/>
            <a:ext cx="4392487" cy="0"/>
          </a:xfrm>
          <a:prstGeom prst="line">
            <a:avLst/>
          </a:prstGeom>
          <a:ln w="22225">
            <a:solidFill>
              <a:srgbClr val="4F1D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90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5446</TotalTime>
  <Words>1330</Words>
  <Application>Microsoft Office PowerPoint</Application>
  <PresentationFormat>Экран (4:3)</PresentationFormat>
  <Paragraphs>167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ПРОБЛЕМА  НОРМАТИВНО-ТЕХНИЧЕСКОГО  РЕГУЛИРОВАНИЯ   КОРРОЗИОННОЙ ЗАЩИТЫ  СТАЛЬНЫХ ТОНКОСТЕННЫХ  КОНСТРУКЦИЙ Шухардин Андрей Алексеевич, генеральный директор  ООО «Андромета»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аспекты применения конструкций СТЕРК.</dc:title>
  <dc:creator>Pilugina</dc:creator>
  <cp:lastModifiedBy>Ilona Polevaya</cp:lastModifiedBy>
  <cp:revision>386</cp:revision>
  <dcterms:created xsi:type="dcterms:W3CDTF">2018-12-03T13:29:15Z</dcterms:created>
  <dcterms:modified xsi:type="dcterms:W3CDTF">2019-05-14T09:00:35Z</dcterms:modified>
</cp:coreProperties>
</file>