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2"/>
  </p:notesMasterIdLst>
  <p:sldIdLst>
    <p:sldId id="256" r:id="rId2"/>
    <p:sldId id="279" r:id="rId3"/>
    <p:sldId id="280" r:id="rId4"/>
    <p:sldId id="282" r:id="rId5"/>
    <p:sldId id="274" r:id="rId6"/>
    <p:sldId id="283" r:id="rId7"/>
    <p:sldId id="284" r:id="rId8"/>
    <p:sldId id="285" r:id="rId9"/>
    <p:sldId id="290" r:id="rId10"/>
    <p:sldId id="287" r:id="rId11"/>
    <p:sldId id="291" r:id="rId12"/>
    <p:sldId id="288" r:id="rId13"/>
    <p:sldId id="289" r:id="rId14"/>
    <p:sldId id="269" r:id="rId15"/>
    <p:sldId id="270" r:id="rId16"/>
    <p:sldId id="271" r:id="rId17"/>
    <p:sldId id="278" r:id="rId18"/>
    <p:sldId id="277" r:id="rId19"/>
    <p:sldId id="286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924" autoAdjust="0"/>
    <p:restoredTop sz="94607" autoAdjust="0"/>
  </p:normalViewPr>
  <p:slideViewPr>
    <p:cSldViewPr>
      <p:cViewPr>
        <p:scale>
          <a:sx n="90" d="100"/>
          <a:sy n="90" d="100"/>
        </p:scale>
        <p:origin x="-2244" y="-5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93BA19-D10F-4014-B461-3F46D390C55F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D34313-5C5D-4762-BF32-8C3C7413D7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68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7E109-256E-4B60-B9F4-3FA53E72C709}" type="datetime1">
              <a:rPr lang="ru-RU" smtClean="0"/>
              <a:t>14.05.2019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88C40-5D6B-4906-84B1-D7ACEA44202E}" type="datetime1">
              <a:rPr lang="ru-RU" smtClean="0"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7483-4CA1-419A-9E8F-29060EA3E54E}" type="datetime1">
              <a:rPr lang="ru-RU" smtClean="0"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72D3E-1F66-43EF-B4A5-E056C003F0E0}" type="datetime1">
              <a:rPr lang="ru-RU" smtClean="0"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05563-884E-4601-BB56-D4BE56F4F638}" type="datetime1">
              <a:rPr lang="ru-RU" smtClean="0"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D613-A493-4DED-AD1C-4ED19BCEE80A}" type="datetime1">
              <a:rPr lang="ru-RU" smtClean="0"/>
              <a:t>14.05.2019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FF927-F3B0-444F-B697-FD0ADC072A91}" type="datetime1">
              <a:rPr lang="ru-RU" smtClean="0"/>
              <a:t>14.05.2019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F4D74-B2AC-4EAD-96C1-842E5538490A}" type="datetime1">
              <a:rPr lang="ru-RU" smtClean="0"/>
              <a:t>14.05.2019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FA453-DA11-4341-8E9F-AAEFCF2C1917}" type="datetime1">
              <a:rPr lang="ru-RU" smtClean="0"/>
              <a:t>14.05.2019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2A17-DCCA-4B3D-9403-984763215D43}" type="datetime1">
              <a:rPr lang="ru-RU" smtClean="0"/>
              <a:t>14.05.2019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8A1B5-9E8E-49BA-97D8-BC79EF347FD2}" type="datetime1">
              <a:rPr lang="ru-RU" smtClean="0"/>
              <a:t>14.05.2019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7957462-03FE-4E79-8DE1-1B7305A66D12}" type="datetime1">
              <a:rPr lang="ru-RU" smtClean="0"/>
              <a:t>14.05.2019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610979B-EFCA-4172-B562-ED8D278B68F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916832"/>
            <a:ext cx="7992888" cy="1656184"/>
          </a:xfrm>
        </p:spPr>
        <p:txBody>
          <a:bodyPr>
            <a:noAutofit/>
          </a:bodyPr>
          <a:lstStyle/>
          <a:p>
            <a:r>
              <a:rPr lang="ru-RU" sz="4000" dirty="0" smtClean="0">
                <a:effectLst/>
              </a:rPr>
              <a:t>Возможности применения </a:t>
            </a:r>
            <a:r>
              <a:rPr lang="ru-RU" sz="4000" dirty="0" err="1" smtClean="0">
                <a:effectLst/>
              </a:rPr>
              <a:t>металлокаркаса</a:t>
            </a:r>
            <a:r>
              <a:rPr lang="ru-RU" sz="4000" dirty="0" smtClean="0">
                <a:effectLst/>
              </a:rPr>
              <a:t> в общественном и гражданском строительстве 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3933056"/>
            <a:ext cx="7056784" cy="914400"/>
          </a:xfrm>
        </p:spPr>
        <p:txBody>
          <a:bodyPr/>
          <a:lstStyle/>
          <a:p>
            <a:r>
              <a:rPr lang="ru-RU" dirty="0" err="1"/>
              <a:t>Д.В.Соловьев</a:t>
            </a:r>
            <a:r>
              <a:rPr lang="ru-RU" dirty="0"/>
              <a:t> </a:t>
            </a:r>
            <a:r>
              <a:rPr lang="ru-RU" dirty="0" smtClean="0"/>
              <a:t>, ЦНИИСК им. </a:t>
            </a:r>
            <a:r>
              <a:rPr lang="ru-RU" dirty="0" err="1" smtClean="0"/>
              <a:t>В.А.Кучеренко</a:t>
            </a:r>
            <a:r>
              <a:rPr lang="ru-RU" dirty="0" smtClean="0"/>
              <a:t>, к.т.н.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17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10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186" y="768788"/>
            <a:ext cx="3827590" cy="5104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91880" y="6084874"/>
            <a:ext cx="25016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Центральная галерея</a:t>
            </a:r>
            <a:endParaRPr lang="ru-RU" sz="1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68788"/>
            <a:ext cx="3828300" cy="510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26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7565301"/>
              </p:ext>
            </p:extLst>
          </p:nvPr>
        </p:nvGraphicFramePr>
        <p:xfrm>
          <a:off x="827584" y="1196752"/>
          <a:ext cx="7730455" cy="31683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7941"/>
                <a:gridCol w="1632672"/>
                <a:gridCol w="1312631"/>
                <a:gridCol w="1597112"/>
                <a:gridCol w="1218320"/>
                <a:gridCol w="1451779"/>
              </a:tblGrid>
              <a:tr h="6336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 №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Тип нагрузки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Нормативное значение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кг/м</a:t>
                      </a:r>
                      <a:r>
                        <a:rPr lang="ru-RU" sz="1000" baseline="30000" dirty="0" smtClean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Коэффициент надежности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Расчетное значение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кг/м</a:t>
                      </a:r>
                      <a:r>
                        <a:rPr lang="ru-RU" sz="1000" baseline="30000" dirty="0" smtClean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Примечание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24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Паркинг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для машин весом до 3т.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350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СНиП 2.01.07-85*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336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Пандусы подъездные пути для машин весом до 3т.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СНиП 2.01.07-85*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1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r>
                        <a:rPr lang="ru-RU" sz="1000">
                          <a:effectLst/>
                        </a:rPr>
                        <a:t>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Загрузка товара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2500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 данным заказчика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1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r>
                        <a:rPr lang="ru-RU" sz="1000">
                          <a:effectLst/>
                        </a:rPr>
                        <a:t>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Торговые павильоны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 данным заказчика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1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r>
                        <a:rPr lang="ru-RU" sz="1000">
                          <a:effectLst/>
                        </a:rPr>
                        <a:t>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Каток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1800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 данным заказчика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1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</a:t>
                      </a:r>
                      <a:r>
                        <a:rPr lang="ru-RU" sz="1000">
                          <a:effectLst/>
                        </a:rPr>
                        <a:t>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Кинотеатр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1800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 данным заказчика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1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Складские зоны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 данным заказчика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24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8.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Эксплуатируемая кровля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2500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Требования пожарных норм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11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187624" y="4509120"/>
            <a:ext cx="59766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b="1" dirty="0"/>
              <a:t>Металлоемкость </a:t>
            </a:r>
            <a:r>
              <a:rPr lang="ru-RU" sz="1200" b="1" dirty="0" smtClean="0"/>
              <a:t>:</a:t>
            </a:r>
          </a:p>
          <a:p>
            <a:r>
              <a:rPr lang="ru-RU" sz="1200" dirty="0" smtClean="0"/>
              <a:t>-   паркинг </a:t>
            </a:r>
            <a:r>
              <a:rPr lang="ru-RU" sz="1200" dirty="0"/>
              <a:t>(шаг колонн 9 м х 9 м) – 41,7 кг/м</a:t>
            </a:r>
            <a:r>
              <a:rPr lang="ru-RU" sz="1200" baseline="30000" dirty="0"/>
              <a:t>2</a:t>
            </a:r>
            <a:r>
              <a:rPr lang="ru-RU" sz="1200" dirty="0"/>
              <a:t>;</a:t>
            </a:r>
          </a:p>
          <a:p>
            <a:pPr marL="171450" lvl="0" indent="-171450">
              <a:buFontTx/>
              <a:buChar char="-"/>
            </a:pPr>
            <a:r>
              <a:rPr lang="ru-RU" sz="1200" dirty="0" smtClean="0"/>
              <a:t>торговые зоны (шаг колонн 9 м х 18 м) </a:t>
            </a:r>
            <a:r>
              <a:rPr lang="ru-RU" sz="1200" dirty="0"/>
              <a:t>– 77 </a:t>
            </a:r>
            <a:r>
              <a:rPr lang="ru-RU" sz="1200" dirty="0" smtClean="0"/>
              <a:t>кг/м</a:t>
            </a:r>
            <a:r>
              <a:rPr lang="ru-RU" sz="1200" baseline="30000" dirty="0" smtClean="0"/>
              <a:t>2</a:t>
            </a:r>
            <a:r>
              <a:rPr lang="ru-RU" sz="1200" dirty="0" smtClean="0"/>
              <a:t>;</a:t>
            </a:r>
          </a:p>
          <a:p>
            <a:pPr marL="171450" lvl="0" indent="-171450">
              <a:buFontTx/>
              <a:buChar char="-"/>
            </a:pPr>
            <a:r>
              <a:rPr lang="ru-RU" sz="1200" dirty="0" smtClean="0"/>
              <a:t>склад (</a:t>
            </a:r>
            <a:r>
              <a:rPr lang="ru-RU" sz="1200" dirty="0"/>
              <a:t>шаг колонн 9 м х 9 м</a:t>
            </a:r>
            <a:r>
              <a:rPr lang="ru-RU" sz="1200" dirty="0" smtClean="0"/>
              <a:t>) </a:t>
            </a:r>
            <a:r>
              <a:rPr lang="ru-RU" sz="1200" dirty="0"/>
              <a:t>– 70,8 </a:t>
            </a:r>
            <a:r>
              <a:rPr lang="ru-RU" sz="1200" dirty="0" smtClean="0"/>
              <a:t>кг/м</a:t>
            </a:r>
            <a:r>
              <a:rPr lang="ru-RU" sz="1200" baseline="30000" dirty="0" smtClean="0"/>
              <a:t>2</a:t>
            </a:r>
            <a:r>
              <a:rPr lang="ru-RU" sz="1200" dirty="0"/>
              <a:t>;</a:t>
            </a:r>
          </a:p>
          <a:p>
            <a:pPr marL="171450" lvl="0" indent="-171450">
              <a:buFontTx/>
              <a:buChar char="-"/>
            </a:pPr>
            <a:r>
              <a:rPr lang="ru-RU" sz="1200" dirty="0" smtClean="0"/>
              <a:t>зона загрузки (</a:t>
            </a:r>
            <a:r>
              <a:rPr lang="ru-RU" sz="1200" dirty="0"/>
              <a:t>шаг колонн 9 м х 9 м</a:t>
            </a:r>
            <a:r>
              <a:rPr lang="ru-RU" sz="1200" dirty="0" smtClean="0"/>
              <a:t>) </a:t>
            </a:r>
            <a:r>
              <a:rPr lang="ru-RU" sz="1200" dirty="0"/>
              <a:t>– 182,7 </a:t>
            </a:r>
            <a:r>
              <a:rPr lang="ru-RU" sz="1200" dirty="0" smtClean="0"/>
              <a:t>кг/м</a:t>
            </a:r>
            <a:r>
              <a:rPr lang="ru-RU" sz="1200" baseline="30000" dirty="0" smtClean="0"/>
              <a:t>2</a:t>
            </a:r>
            <a:r>
              <a:rPr lang="ru-RU" sz="1200" dirty="0" smtClean="0"/>
              <a:t>.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3131840" y="764704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b="1" dirty="0" smtClean="0"/>
              <a:t>Полезные нагрузки на перекрытия ТРЦ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17330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42008"/>
            <a:ext cx="8488187" cy="2458287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12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542848"/>
            <a:ext cx="3384376" cy="25351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43808" y="3222991"/>
            <a:ext cx="3869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Панорама арены стадиона «Калининград»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5995640" y="6156855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Фасад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1619672" y="6177209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Вид на покрытие</a:t>
            </a:r>
            <a:endParaRPr lang="ru-RU" sz="12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284" y="4062270"/>
            <a:ext cx="4078294" cy="19933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347864" y="188640"/>
            <a:ext cx="35283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Стадион «Калининград»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1497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25" y="524118"/>
            <a:ext cx="3373591" cy="2698873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13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890301"/>
            <a:ext cx="3384376" cy="19037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76956" y="3243181"/>
            <a:ext cx="1997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Проектное решение 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5942929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Общий вид стадиона  в процессе строительства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971600" y="5933632"/>
            <a:ext cx="2930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Конструктивное решение трибун</a:t>
            </a:r>
            <a:endParaRPr lang="ru-RU" sz="12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892" y="3560356"/>
            <a:ext cx="4024814" cy="226395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892" y="548680"/>
            <a:ext cx="4024814" cy="267431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932040" y="3243180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Конструкции процессе монтажа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7618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51720" y="444461"/>
            <a:ext cx="4683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Административно-офисное здание (Корпус №1</a:t>
            </a:r>
            <a:r>
              <a:rPr lang="ru-RU" sz="1600" b="1" dirty="0" smtClean="0"/>
              <a:t>). </a:t>
            </a:r>
            <a:r>
              <a:rPr lang="ru-RU" sz="1600" b="1" dirty="0" err="1" smtClean="0"/>
              <a:t>Мякининская</a:t>
            </a:r>
            <a:r>
              <a:rPr lang="ru-RU" sz="1600" b="1" dirty="0" smtClean="0"/>
              <a:t> пойма, </a:t>
            </a:r>
            <a:r>
              <a:rPr lang="ru-RU" sz="1600" b="1" dirty="0"/>
              <a:t>65-66 км МКАД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63" y="1049348"/>
            <a:ext cx="4974850" cy="38528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272772"/>
            <a:ext cx="4804074" cy="298122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15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779911" y="5866593"/>
            <a:ext cx="25908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План типового этажа</a:t>
            </a:r>
            <a:endParaRPr lang="ru-RU" sz="1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555" y="620688"/>
            <a:ext cx="4533693" cy="5018848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29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59832" y="4946683"/>
            <a:ext cx="4248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Типовые узлы каркаса в </a:t>
            </a:r>
            <a:r>
              <a:rPr lang="ru-RU" sz="1200" dirty="0" err="1" smtClean="0"/>
              <a:t>сталежелезобетоне</a:t>
            </a:r>
            <a:endParaRPr lang="ru-RU" sz="1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56850"/>
            <a:ext cx="3888874" cy="30355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137" y="1372933"/>
            <a:ext cx="4384939" cy="3003383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27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3041" y="1091332"/>
            <a:ext cx="3890927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/>
              <a:t>В современном высотном строительстве применение колонн со стальным сердечником </a:t>
            </a:r>
            <a:r>
              <a:rPr lang="ru-RU" sz="1200" dirty="0" smtClean="0"/>
              <a:t> </a:t>
            </a:r>
            <a:r>
              <a:rPr lang="ru-RU" sz="1200" dirty="0"/>
              <a:t>является одним из наиболее экономичных </a:t>
            </a:r>
            <a:r>
              <a:rPr lang="ru-RU" sz="1200" dirty="0" smtClean="0"/>
              <a:t>конструктивных решений.</a:t>
            </a:r>
          </a:p>
          <a:p>
            <a:pPr algn="just"/>
            <a:endParaRPr lang="ru-RU" sz="1200" dirty="0" smtClean="0"/>
          </a:p>
          <a:p>
            <a:pPr algn="just"/>
            <a:r>
              <a:rPr lang="ru-RU" sz="1200" dirty="0"/>
              <a:t>Обычно монтаж стальных конструкций выполняется с отрывом от </a:t>
            </a:r>
            <a:r>
              <a:rPr lang="ru-RU" sz="1200" dirty="0" smtClean="0"/>
              <a:t>бетонирования колонн, в связи с этим, в процессе проектирования балки  </a:t>
            </a:r>
            <a:r>
              <a:rPr lang="ru-RU" sz="1200" dirty="0"/>
              <a:t>рассчитываются как шарнирные на монтажные нагрузки и как защемленные (или частично защемленные) на эксплуатационные нагрузки. </a:t>
            </a:r>
            <a:endParaRPr lang="ru-RU" sz="1200" dirty="0" smtClean="0"/>
          </a:p>
          <a:p>
            <a:pPr algn="just"/>
            <a:endParaRPr lang="ru-RU" sz="1200" dirty="0"/>
          </a:p>
          <a:p>
            <a:pPr algn="just"/>
            <a:r>
              <a:rPr lang="ru-RU" sz="1200" dirty="0" smtClean="0"/>
              <a:t>В </a:t>
            </a:r>
            <a:r>
              <a:rPr lang="ru-RU" sz="1200" dirty="0"/>
              <a:t>Европейских нормах проектирование этого </a:t>
            </a:r>
            <a:r>
              <a:rPr lang="ru-RU" sz="1200" dirty="0" smtClean="0"/>
              <a:t>типа конструкций </a:t>
            </a:r>
            <a:r>
              <a:rPr lang="ru-RU" sz="1200" dirty="0"/>
              <a:t>нормируется Eurocode-4 “</a:t>
            </a:r>
            <a:r>
              <a:rPr lang="ru-RU" sz="1200" dirty="0" err="1"/>
              <a:t>Design</a:t>
            </a:r>
            <a:r>
              <a:rPr lang="ru-RU" sz="1200" dirty="0"/>
              <a:t> </a:t>
            </a:r>
            <a:r>
              <a:rPr lang="ru-RU" sz="1200" dirty="0" err="1"/>
              <a:t>of</a:t>
            </a:r>
            <a:r>
              <a:rPr lang="ru-RU" sz="1200" dirty="0"/>
              <a:t> </a:t>
            </a:r>
            <a:r>
              <a:rPr lang="ru-RU" sz="1200" dirty="0" err="1"/>
              <a:t>composite</a:t>
            </a:r>
            <a:r>
              <a:rPr lang="ru-RU" sz="1200" dirty="0"/>
              <a:t> </a:t>
            </a:r>
            <a:r>
              <a:rPr lang="ru-RU" sz="1200" dirty="0" err="1"/>
              <a:t>steel</a:t>
            </a:r>
            <a:r>
              <a:rPr lang="ru-RU" sz="1200" dirty="0"/>
              <a:t> </a:t>
            </a:r>
            <a:r>
              <a:rPr lang="ru-RU" sz="1200" dirty="0" err="1"/>
              <a:t>and</a:t>
            </a:r>
            <a:r>
              <a:rPr lang="ru-RU" sz="1200" dirty="0"/>
              <a:t> </a:t>
            </a:r>
            <a:r>
              <a:rPr lang="ru-RU" sz="1200" dirty="0" err="1"/>
              <a:t>concrete</a:t>
            </a:r>
            <a:r>
              <a:rPr lang="ru-RU" sz="1200" dirty="0"/>
              <a:t> </a:t>
            </a:r>
            <a:r>
              <a:rPr lang="ru-RU" sz="1200" dirty="0" err="1"/>
              <a:t>structures</a:t>
            </a:r>
            <a:r>
              <a:rPr lang="ru-RU" sz="1200" dirty="0"/>
              <a:t>”.  </a:t>
            </a:r>
          </a:p>
          <a:p>
            <a:pPr algn="just"/>
            <a:r>
              <a:rPr lang="ru-RU" sz="1200" dirty="0" smtClean="0"/>
              <a:t>В </a:t>
            </a:r>
            <a:r>
              <a:rPr lang="ru-RU" sz="1200" dirty="0"/>
              <a:t>Американских </a:t>
            </a:r>
            <a:r>
              <a:rPr lang="ru-RU" sz="1200" dirty="0" smtClean="0"/>
              <a:t>- </a:t>
            </a:r>
            <a:r>
              <a:rPr lang="ru-RU" sz="1200" dirty="0"/>
              <a:t>в нормах по проектированию стальных конструкций (AISC</a:t>
            </a:r>
            <a:r>
              <a:rPr lang="ru-RU" sz="1200" dirty="0" smtClean="0"/>
              <a:t>) </a:t>
            </a:r>
            <a:r>
              <a:rPr lang="ru-RU" sz="1200" dirty="0"/>
              <a:t>и железобетонных (ACI</a:t>
            </a:r>
            <a:r>
              <a:rPr lang="ru-RU" sz="1200" dirty="0" smtClean="0"/>
              <a:t>).</a:t>
            </a:r>
          </a:p>
          <a:p>
            <a:pPr algn="just"/>
            <a:r>
              <a:rPr lang="ru-RU" sz="1200" dirty="0"/>
              <a:t>В России проектирование ведется по СП 266.1325800.2016 </a:t>
            </a:r>
            <a:r>
              <a:rPr lang="ru-RU" sz="1200" dirty="0" smtClean="0"/>
              <a:t>Конструкции </a:t>
            </a:r>
            <a:r>
              <a:rPr lang="ru-RU" sz="1200" dirty="0" err="1" smtClean="0"/>
              <a:t>стале</a:t>
            </a:r>
            <a:r>
              <a:rPr lang="ru-RU" sz="1200" dirty="0" smtClean="0"/>
              <a:t>-железобетонные</a:t>
            </a:r>
            <a:r>
              <a:rPr lang="ru-RU" sz="1200" dirty="0"/>
              <a:t>. Правила </a:t>
            </a:r>
            <a:r>
              <a:rPr lang="ru-RU" sz="1200" dirty="0" smtClean="0"/>
              <a:t>проектирования.</a:t>
            </a:r>
            <a:endParaRPr lang="ru-RU" sz="1200" dirty="0"/>
          </a:p>
          <a:p>
            <a:pPr algn="just"/>
            <a:endParaRPr lang="ru-RU" sz="1200" dirty="0"/>
          </a:p>
          <a:p>
            <a:pPr algn="just"/>
            <a:endParaRPr lang="ru-RU" sz="1200" dirty="0"/>
          </a:p>
        </p:txBody>
      </p:sp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4211638" y="1125538"/>
            <a:ext cx="4721225" cy="545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125538"/>
            <a:ext cx="4454078" cy="455178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75218" y="5792490"/>
            <a:ext cx="3959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Рекомендуемые решения для сталежелезобетонных колонн в различных ситуациях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62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8" t="-1009" r="14921" b="11549"/>
          <a:stretch/>
        </p:blipFill>
        <p:spPr>
          <a:xfrm rot="5400000">
            <a:off x="834731" y="469525"/>
            <a:ext cx="2860483" cy="3162810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18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934" y="620688"/>
            <a:ext cx="3764824" cy="28236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44" y="3789040"/>
            <a:ext cx="7680332" cy="231990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75656" y="3480147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Узел каркаса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3923928" y="6165304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Общий вид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4706036" y="3444306"/>
            <a:ext cx="3995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Примыкание стального каркаса к ж/б ядру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1049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300" b="1" dirty="0" smtClean="0"/>
              <a:t>        Преимущества </a:t>
            </a:r>
            <a:r>
              <a:rPr lang="ru-RU" sz="3300" b="1" dirty="0"/>
              <a:t>зданий со стальным каркасом </a:t>
            </a:r>
            <a:r>
              <a:rPr lang="ru-RU" sz="3300" b="1" dirty="0" smtClean="0"/>
              <a:t>:</a:t>
            </a:r>
            <a:endParaRPr lang="ru-RU" sz="3300" b="1" dirty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</a:t>
            </a:r>
            <a:endParaRPr lang="ru-RU" dirty="0"/>
          </a:p>
          <a:p>
            <a:r>
              <a:rPr lang="ru-RU" dirty="0"/>
              <a:t>— Высокая скорость монтажа, </a:t>
            </a:r>
            <a:r>
              <a:rPr lang="ru-RU" dirty="0" smtClean="0"/>
              <a:t>ускорение </a:t>
            </a:r>
            <a:r>
              <a:rPr lang="ru-RU" dirty="0"/>
              <a:t>окупаемости инвестиций;</a:t>
            </a:r>
          </a:p>
          <a:p>
            <a:r>
              <a:rPr lang="ru-RU" dirty="0"/>
              <a:t>— Высокая степень заводской готовности </a:t>
            </a:r>
            <a:r>
              <a:rPr lang="ru-RU" dirty="0" smtClean="0"/>
              <a:t>элементов;</a:t>
            </a:r>
            <a:endParaRPr lang="ru-RU" dirty="0"/>
          </a:p>
          <a:p>
            <a:r>
              <a:rPr lang="ru-RU" dirty="0"/>
              <a:t>— </a:t>
            </a:r>
            <a:r>
              <a:rPr lang="ru-RU" dirty="0" smtClean="0"/>
              <a:t>Повышенная </a:t>
            </a:r>
            <a:r>
              <a:rPr lang="ru-RU" dirty="0"/>
              <a:t>надежность конструкций, обеспечивается высокой однородностью структуры материала и близким совпадением расчетных и фактических характеристик;</a:t>
            </a:r>
          </a:p>
          <a:p>
            <a:r>
              <a:rPr lang="ru-RU" dirty="0"/>
              <a:t>— Отсутствие мокрых процессов и возможность </a:t>
            </a:r>
            <a:r>
              <a:rPr lang="ru-RU" dirty="0" smtClean="0"/>
              <a:t>беспрепятственного </a:t>
            </a:r>
            <a:r>
              <a:rPr lang="ru-RU" dirty="0"/>
              <a:t>монтажа в любой период </a:t>
            </a:r>
            <a:r>
              <a:rPr lang="ru-RU" dirty="0" smtClean="0"/>
              <a:t>года;</a:t>
            </a:r>
            <a:endParaRPr lang="ru-RU" dirty="0"/>
          </a:p>
          <a:p>
            <a:r>
              <a:rPr lang="ru-RU" dirty="0"/>
              <a:t>— Относительно невысокий вес каркаса, отсюда снижение нагрузок на фундаменты и более экономичные конструктивные решения;</a:t>
            </a:r>
          </a:p>
          <a:p>
            <a:r>
              <a:rPr lang="ru-RU" dirty="0"/>
              <a:t>— Относительная простота модернизации зданий и производств, усиления конструкций при изменении функционального </a:t>
            </a:r>
            <a:r>
              <a:rPr lang="ru-RU" dirty="0" smtClean="0"/>
              <a:t>назначения;</a:t>
            </a:r>
            <a:endParaRPr lang="ru-RU" dirty="0"/>
          </a:p>
          <a:p>
            <a:r>
              <a:rPr lang="ru-RU" dirty="0"/>
              <a:t>— Возможность переработки и повторного использования стальных элементов, относительная легкость </a:t>
            </a:r>
            <a:r>
              <a:rPr lang="ru-RU" dirty="0" smtClean="0"/>
              <a:t>демонтажа</a:t>
            </a:r>
            <a:r>
              <a:rPr lang="ru-RU" dirty="0"/>
              <a:t>.</a:t>
            </a:r>
          </a:p>
          <a:p>
            <a:r>
              <a:rPr lang="ru-RU" b="1" dirty="0"/>
              <a:t> 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79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28161" y="620688"/>
            <a:ext cx="64112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Дальневосточный Федеральный Университет </a:t>
            </a:r>
            <a:r>
              <a:rPr lang="ru-RU" sz="1600" b="1" dirty="0"/>
              <a:t>(ДВФУ</a:t>
            </a:r>
            <a:r>
              <a:rPr lang="ru-RU" sz="1600" b="1" dirty="0" smtClean="0"/>
              <a:t>)</a:t>
            </a:r>
          </a:p>
          <a:p>
            <a:pPr algn="ctr"/>
            <a:r>
              <a:rPr lang="ru-RU" sz="1600" b="1" dirty="0" smtClean="0"/>
              <a:t>О. Русский, г. Владивосток</a:t>
            </a:r>
            <a:endParaRPr lang="ru-RU" sz="16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00808"/>
            <a:ext cx="8676456" cy="2892152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4839704"/>
            <a:ext cx="4590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200" dirty="0"/>
              <a:t>Строительство кампуса ДВФУ началось в апреле 2009 года, генеральный подрядчик — компания АО «Крокус». </a:t>
            </a:r>
          </a:p>
          <a:p>
            <a:pPr fontAlgn="base"/>
            <a:endParaRPr lang="ru-RU" sz="1200" dirty="0"/>
          </a:p>
          <a:p>
            <a:pPr fontAlgn="base"/>
            <a:r>
              <a:rPr lang="ru-RU" sz="1200" dirty="0"/>
              <a:t>Кампус рассчитан на 11 000 студентов и преподавателей; занимает площадь 200 га, площадь </a:t>
            </a:r>
            <a:r>
              <a:rPr lang="ru-RU" sz="1200" dirty="0" smtClean="0"/>
              <a:t>возведенных объектов</a:t>
            </a:r>
            <a:r>
              <a:rPr lang="ru-RU" sz="1200" dirty="0"/>
              <a:t> — 500 тыс. м².</a:t>
            </a:r>
          </a:p>
        </p:txBody>
      </p:sp>
    </p:spTree>
    <p:extLst>
      <p:ext uri="{BB962C8B-B14F-4D97-AF65-F5344CB8AC3E}">
        <p14:creationId xmlns:p14="http://schemas.microsoft.com/office/powerpoint/2010/main" val="58928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347864" y="2708920"/>
            <a:ext cx="2584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/>
              <a:t>Спасибо за внимание!</a:t>
            </a:r>
            <a:endParaRPr lang="ru-RU" sz="16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97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99792" y="516153"/>
            <a:ext cx="40217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Студенческий центр ДВФУ.</a:t>
            </a:r>
          </a:p>
          <a:p>
            <a:pPr algn="ctr"/>
            <a:r>
              <a:rPr lang="ru-RU" sz="1600" b="1" dirty="0" smtClean="0"/>
              <a:t>О. Русский, г. Владивосток </a:t>
            </a:r>
            <a:endParaRPr lang="ru-RU" sz="16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173" y="1124744"/>
            <a:ext cx="2796306" cy="22918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90" y="1196752"/>
            <a:ext cx="5661435" cy="33025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45" y="4714200"/>
            <a:ext cx="4166840" cy="17097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342" y="4971976"/>
            <a:ext cx="4176464" cy="1452017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3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353" y="3535460"/>
            <a:ext cx="2674453" cy="117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9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55576" y="190380"/>
            <a:ext cx="7776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b="1" dirty="0" smtClean="0"/>
              <a:t>Многоэтажный паркинг.</a:t>
            </a:r>
            <a:endParaRPr lang="en-US" sz="1600" b="1" dirty="0" smtClean="0"/>
          </a:p>
          <a:p>
            <a:pPr lvl="0" algn="ctr"/>
            <a:r>
              <a:rPr lang="ru-RU" sz="1600" b="1" dirty="0" smtClean="0"/>
              <a:t>Московская</a:t>
            </a:r>
            <a:r>
              <a:rPr lang="en-US" sz="1600" b="1" dirty="0" smtClean="0"/>
              <a:t> </a:t>
            </a:r>
            <a:r>
              <a:rPr lang="ru-RU" sz="1600" b="1" dirty="0" smtClean="0"/>
              <a:t>область, </a:t>
            </a:r>
            <a:r>
              <a:rPr lang="ru-RU" sz="1600" b="1" dirty="0"/>
              <a:t>г. Красногорск, </a:t>
            </a:r>
            <a:r>
              <a:rPr lang="ru-RU" sz="1600" b="1" dirty="0" err="1"/>
              <a:t>Мякининская</a:t>
            </a:r>
            <a:r>
              <a:rPr lang="ru-RU" sz="1600" b="1" dirty="0"/>
              <a:t> пойма, 65-66 км </a:t>
            </a:r>
            <a:r>
              <a:rPr lang="ru-RU" sz="1600" b="1" dirty="0" smtClean="0"/>
              <a:t>МКАД</a:t>
            </a:r>
            <a:endParaRPr lang="ru-RU" sz="16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24744"/>
            <a:ext cx="4355976" cy="28851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164" y="3026457"/>
            <a:ext cx="5148064" cy="34100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179741"/>
            <a:ext cx="2972022" cy="22290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104703"/>
            <a:ext cx="2808312" cy="2106234"/>
          </a:xfrm>
          <a:prstGeom prst="rect">
            <a:avLst/>
          </a:prstGeo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12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94" y="1124744"/>
            <a:ext cx="4240179" cy="28083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020" y="3140968"/>
            <a:ext cx="4091947" cy="30689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12573" y="4365104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dirty="0" smtClean="0"/>
              <a:t>Торгово-развлекательный центр «Вегас 2»</a:t>
            </a:r>
            <a:endParaRPr lang="en-US" sz="1200" dirty="0" smtClean="0"/>
          </a:p>
          <a:p>
            <a:pPr lvl="0"/>
            <a:r>
              <a:rPr lang="ru-RU" sz="1200" dirty="0" smtClean="0"/>
              <a:t>Московская</a:t>
            </a:r>
            <a:r>
              <a:rPr lang="en-US" sz="1200" dirty="0" smtClean="0"/>
              <a:t> </a:t>
            </a:r>
            <a:r>
              <a:rPr lang="ru-RU" sz="1200" dirty="0" smtClean="0"/>
              <a:t>область, </a:t>
            </a:r>
            <a:r>
              <a:rPr lang="ru-RU" sz="1200" dirty="0"/>
              <a:t>г. Красногорск, </a:t>
            </a:r>
            <a:r>
              <a:rPr lang="ru-RU" sz="1200" dirty="0" err="1"/>
              <a:t>Мякининская</a:t>
            </a:r>
            <a:r>
              <a:rPr lang="ru-RU" sz="1200" dirty="0"/>
              <a:t> пойма, 65-66 км </a:t>
            </a:r>
            <a:r>
              <a:rPr lang="ru-RU" sz="1200" dirty="0" smtClean="0"/>
              <a:t>МКАД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5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015540" y="1990994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dirty="0" smtClean="0"/>
              <a:t>Габариты здания в плане – 216 м х 279 м;</a:t>
            </a:r>
          </a:p>
          <a:p>
            <a:pPr lvl="0"/>
            <a:r>
              <a:rPr lang="ru-RU" sz="1200" dirty="0" smtClean="0"/>
              <a:t>Высота каркаса – 44 м;</a:t>
            </a:r>
          </a:p>
          <a:p>
            <a:pPr lvl="0"/>
            <a:r>
              <a:rPr lang="ru-RU" sz="1200" dirty="0" smtClean="0"/>
              <a:t>Глубина подземной части 6,8 м.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851920" y="607765"/>
            <a:ext cx="2520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ТРЦ  «ВЕГАС 2»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76057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50766"/>
            <a:ext cx="4176464" cy="3132348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03554" y="6335296"/>
            <a:ext cx="561975" cy="365125"/>
          </a:xfrm>
        </p:spPr>
        <p:txBody>
          <a:bodyPr/>
          <a:lstStyle/>
          <a:p>
            <a:fld id="{B610979B-EFCA-4172-B562-ED8D278B68FD}" type="slidenum">
              <a:rPr lang="ru-RU" smtClean="0"/>
              <a:t>6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929" y="750766"/>
            <a:ext cx="4217140" cy="316285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02693" y="3907455"/>
            <a:ext cx="34911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Фермы 54 м в покрытии над катком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634749" y="3913621"/>
            <a:ext cx="34911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Консоли фасадной части здания</a:t>
            </a:r>
            <a:endParaRPr lang="ru-RU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89" y="4184454"/>
            <a:ext cx="2345685" cy="2150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477" y="4204422"/>
            <a:ext cx="2630004" cy="2084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229431" y="5294536"/>
            <a:ext cx="1565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Типовой узел </a:t>
            </a:r>
            <a:r>
              <a:rPr lang="ru-RU" sz="1200" dirty="0" err="1" smtClean="0"/>
              <a:t>опирания</a:t>
            </a:r>
            <a:r>
              <a:rPr lang="ru-RU" sz="1200" dirty="0" smtClean="0"/>
              <a:t> балок на колонны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51563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23640"/>
            <a:ext cx="3384376" cy="2538282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7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84547" y="1299136"/>
            <a:ext cx="5499615" cy="41247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573016"/>
            <a:ext cx="3384376" cy="25382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0184" y="3222991"/>
            <a:ext cx="37257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Атриум «Таймс сквер» на стадии монтажа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5995640" y="6156855"/>
            <a:ext cx="2320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</a:t>
            </a:r>
            <a:r>
              <a:rPr lang="ru-RU" sz="1200" dirty="0"/>
              <a:t>Атриум «Таймс сквер»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19672" y="6177209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Главный фасад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73178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34801" y="1574603"/>
            <a:ext cx="5042694" cy="3782020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8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43118" y="1538691"/>
            <a:ext cx="5039767" cy="37798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03648" y="6164509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Центральная галерея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6167624" y="6164511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Атриум над катком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13409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26" y="907362"/>
            <a:ext cx="3355948" cy="25169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1" y="2852936"/>
            <a:ext cx="4104907" cy="307868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011452" y="1520841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dirty="0" smtClean="0"/>
              <a:t>Торгово-развлекательный комплекс «Вегас 3»</a:t>
            </a:r>
            <a:endParaRPr lang="en-US" sz="1200" dirty="0" smtClean="0"/>
          </a:p>
          <a:p>
            <a:pPr lvl="0"/>
            <a:r>
              <a:rPr lang="ru-RU" sz="1200" dirty="0" smtClean="0"/>
              <a:t>Московская</a:t>
            </a:r>
            <a:r>
              <a:rPr lang="en-US" sz="1200" dirty="0" smtClean="0"/>
              <a:t> </a:t>
            </a:r>
            <a:r>
              <a:rPr lang="ru-RU" sz="1200" dirty="0" smtClean="0"/>
              <a:t>область, с. </a:t>
            </a:r>
            <a:r>
              <a:rPr lang="ru-RU" sz="1200" dirty="0" err="1" smtClean="0"/>
              <a:t>Немчиновка</a:t>
            </a:r>
            <a:r>
              <a:rPr lang="ru-RU" sz="1200" dirty="0" smtClean="0"/>
              <a:t>, р-н </a:t>
            </a:r>
            <a:r>
              <a:rPr lang="ru-RU" sz="1200" dirty="0" err="1" smtClean="0"/>
              <a:t>Кунцево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0979B-EFCA-4172-B562-ED8D278B68FD}" type="slidenum">
              <a:rPr lang="ru-RU" smtClean="0"/>
              <a:t>9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015540" y="1990994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dirty="0" smtClean="0"/>
              <a:t>Габариты здания в плане –270 м х 265,5 м;</a:t>
            </a:r>
          </a:p>
          <a:p>
            <a:pPr lvl="0"/>
            <a:r>
              <a:rPr lang="ru-RU" sz="1200" dirty="0" smtClean="0"/>
              <a:t>Высота каркаса – около 34 м;</a:t>
            </a:r>
          </a:p>
          <a:p>
            <a:pPr lvl="0"/>
            <a:r>
              <a:rPr lang="ru-RU" sz="1200" dirty="0" smtClean="0"/>
              <a:t>Глубина подземной части 6,8 м.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884156" y="433778"/>
            <a:ext cx="2520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ТРЦ  «ВЕГАС 3»</a:t>
            </a:r>
            <a:endParaRPr lang="ru-RU" sz="1600" b="1" dirty="0"/>
          </a:p>
        </p:txBody>
      </p:sp>
      <p:pic>
        <p:nvPicPr>
          <p:cNvPr id="12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27" y="3674713"/>
            <a:ext cx="3355947" cy="2516960"/>
          </a:xfrm>
        </p:spPr>
      </p:pic>
      <p:sp>
        <p:nvSpPr>
          <p:cNvPr id="13" name="TextBox 12"/>
          <p:cNvSpPr txBox="1"/>
          <p:nvPr/>
        </p:nvSpPr>
        <p:spPr>
          <a:xfrm>
            <a:off x="1187624" y="3424323"/>
            <a:ext cx="44610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Главный фасад ТРЦ «Вегас 3»</a:t>
            </a:r>
            <a:endParaRPr lang="ru-RU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5011452" y="6021288"/>
            <a:ext cx="44610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Рис. Центральный атриум в римском стиле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84907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1381</TotalTime>
  <Words>715</Words>
  <Application>Microsoft Office PowerPoint</Application>
  <PresentationFormat>Экран (4:3)</PresentationFormat>
  <Paragraphs>150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Исполнительная</vt:lpstr>
      <vt:lpstr>Возможности применения металлокаркаса в общественном и гражданском строительстве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«Опыт проектирования многоэтажных зданий различного назначения со стальными каркасами»</dc:title>
  <dc:creator>Dmitry</dc:creator>
  <cp:lastModifiedBy>Дмитрий</cp:lastModifiedBy>
  <cp:revision>136</cp:revision>
  <dcterms:created xsi:type="dcterms:W3CDTF">2014-11-12T19:06:41Z</dcterms:created>
  <dcterms:modified xsi:type="dcterms:W3CDTF">2019-05-14T16:35:05Z</dcterms:modified>
</cp:coreProperties>
</file>