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drawings/drawing1.xml" ContentType="application/vnd.openxmlformats-officedocument.drawingml.chartshapes+xml"/>
  <Override PartName="/ppt/charts/chart2.xml" ContentType="application/vnd.openxmlformats-officedocument.drawingml.chart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28"/>
  </p:notesMasterIdLst>
  <p:sldIdLst>
    <p:sldId id="298" r:id="rId2"/>
    <p:sldId id="307" r:id="rId3"/>
    <p:sldId id="343" r:id="rId4"/>
    <p:sldId id="308" r:id="rId5"/>
    <p:sldId id="310" r:id="rId6"/>
    <p:sldId id="312" r:id="rId7"/>
    <p:sldId id="314" r:id="rId8"/>
    <p:sldId id="313" r:id="rId9"/>
    <p:sldId id="316" r:id="rId10"/>
    <p:sldId id="315" r:id="rId11"/>
    <p:sldId id="327" r:id="rId12"/>
    <p:sldId id="336" r:id="rId13"/>
    <p:sldId id="337" r:id="rId14"/>
    <p:sldId id="338" r:id="rId15"/>
    <p:sldId id="339" r:id="rId16"/>
    <p:sldId id="342" r:id="rId17"/>
    <p:sldId id="346" r:id="rId18"/>
    <p:sldId id="325" r:id="rId19"/>
    <p:sldId id="335" r:id="rId20"/>
    <p:sldId id="326" r:id="rId21"/>
    <p:sldId id="318" r:id="rId22"/>
    <p:sldId id="347" r:id="rId23"/>
    <p:sldId id="265" r:id="rId24"/>
    <p:sldId id="344" r:id="rId25"/>
    <p:sldId id="269" r:id="rId26"/>
    <p:sldId id="267" r:id="rId2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651" autoAdjust="0"/>
    <p:restoredTop sz="94660"/>
  </p:normalViewPr>
  <p:slideViewPr>
    <p:cSldViewPr>
      <p:cViewPr>
        <p:scale>
          <a:sx n="70" d="100"/>
          <a:sy n="70" d="100"/>
        </p:scale>
        <p:origin x="-1206" y="-94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oleObject" Target="file:///G:\ZINC\&#1054;&#1062;%20&#1080;%20&#1054;&#1082;&#1088;&#1072;&#1096;%202013\&#1044;&#1080;&#1072;&#1075;&#1088;&#1072;&#1084;&#1084;&#1099;%20&#1082;%20&#1076;&#1086;&#1082;&#1083;&#1072;&#1076;&#1091;.xlsx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explosion val="3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Лист1!$B$19:$B$23</c:f>
              <c:strCache>
                <c:ptCount val="5"/>
                <c:pt idx="0">
                  <c:v>Строительство</c:v>
                </c:pt>
                <c:pt idx="1">
                  <c:v>Инфраструктура</c:v>
                </c:pt>
                <c:pt idx="2">
                  <c:v>Энергетика</c:v>
                </c:pt>
                <c:pt idx="3">
                  <c:v>Дороги</c:v>
                </c:pt>
                <c:pt idx="4">
                  <c:v>Транспорт</c:v>
                </c:pt>
              </c:strCache>
            </c:strRef>
          </c:cat>
          <c:val>
            <c:numRef>
              <c:f>Лист1!$C$19:$C$23</c:f>
              <c:numCache>
                <c:formatCode>General</c:formatCode>
                <c:ptCount val="5"/>
                <c:pt idx="0">
                  <c:v>31</c:v>
                </c:pt>
                <c:pt idx="1">
                  <c:v>15</c:v>
                </c:pt>
                <c:pt idx="2">
                  <c:v>30</c:v>
                </c:pt>
                <c:pt idx="3">
                  <c:v>19</c:v>
                </c:pt>
                <c:pt idx="4">
                  <c:v>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ayout/>
      <c:overlay val="0"/>
      <c:txPr>
        <a:bodyPr/>
        <a:lstStyle/>
        <a:p>
          <a:pPr>
            <a:defRPr sz="1200"/>
          </a:pPr>
          <a:endParaRPr lang="ru-RU"/>
        </a:p>
      </c:txPr>
    </c:legend>
    <c:plotVisOnly val="1"/>
    <c:dispBlanksAs val="gap"/>
    <c:showDLblsOverMax val="0"/>
  </c:chart>
  <c:externalData r:id="rId1">
    <c:autoUpdate val="0"/>
  </c:externalData>
  <c:userShapes r:id="rId2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Russia</c:v>
                </c:pt>
              </c:strCache>
            </c:strRef>
          </c:tx>
          <c:cat>
            <c:numRef>
              <c:f>Лист1!$A$2:$A$22</c:f>
              <c:numCache>
                <c:formatCode>General</c:formatCode>
                <c:ptCount val="21"/>
                <c:pt idx="0">
                  <c:v>1999</c:v>
                </c:pt>
                <c:pt idx="1">
                  <c:v>2000</c:v>
                </c:pt>
                <c:pt idx="2">
                  <c:v>2001</c:v>
                </c:pt>
                <c:pt idx="3">
                  <c:v>2002</c:v>
                </c:pt>
                <c:pt idx="4">
                  <c:v>2003</c:v>
                </c:pt>
                <c:pt idx="5">
                  <c:v>2004</c:v>
                </c:pt>
                <c:pt idx="6">
                  <c:v>2005</c:v>
                </c:pt>
                <c:pt idx="7">
                  <c:v>2006</c:v>
                </c:pt>
                <c:pt idx="8">
                  <c:v>2007</c:v>
                </c:pt>
                <c:pt idx="9">
                  <c:v>2008</c:v>
                </c:pt>
                <c:pt idx="10">
                  <c:v>2009</c:v>
                </c:pt>
                <c:pt idx="11">
                  <c:v>2010</c:v>
                </c:pt>
                <c:pt idx="12">
                  <c:v>2011</c:v>
                </c:pt>
                <c:pt idx="13">
                  <c:v>2012</c:v>
                </c:pt>
                <c:pt idx="14">
                  <c:v>2013</c:v>
                </c:pt>
                <c:pt idx="15">
                  <c:v>2014</c:v>
                </c:pt>
                <c:pt idx="16">
                  <c:v>2015</c:v>
                </c:pt>
                <c:pt idx="17">
                  <c:v>2016</c:v>
                </c:pt>
                <c:pt idx="18">
                  <c:v>2017</c:v>
                </c:pt>
                <c:pt idx="19">
                  <c:v>2018</c:v>
                </c:pt>
                <c:pt idx="20">
                  <c:v>2019</c:v>
                </c:pt>
              </c:numCache>
            </c:numRef>
          </c:cat>
          <c:val>
            <c:numRef>
              <c:f>Лист1!$B$2:$B$22</c:f>
              <c:numCache>
                <c:formatCode>General</c:formatCode>
                <c:ptCount val="21"/>
                <c:pt idx="0">
                  <c:v>5</c:v>
                </c:pt>
                <c:pt idx="1">
                  <c:v>6</c:v>
                </c:pt>
                <c:pt idx="2">
                  <c:v>7</c:v>
                </c:pt>
                <c:pt idx="3">
                  <c:v>9</c:v>
                </c:pt>
                <c:pt idx="4">
                  <c:v>12</c:v>
                </c:pt>
                <c:pt idx="5">
                  <c:v>15</c:v>
                </c:pt>
                <c:pt idx="6">
                  <c:v>20</c:v>
                </c:pt>
                <c:pt idx="7">
                  <c:v>27</c:v>
                </c:pt>
                <c:pt idx="8">
                  <c:v>31</c:v>
                </c:pt>
                <c:pt idx="9">
                  <c:v>35</c:v>
                </c:pt>
                <c:pt idx="10">
                  <c:v>38</c:v>
                </c:pt>
                <c:pt idx="11">
                  <c:v>44</c:v>
                </c:pt>
                <c:pt idx="12">
                  <c:v>47</c:v>
                </c:pt>
                <c:pt idx="13">
                  <c:v>52</c:v>
                </c:pt>
                <c:pt idx="14">
                  <c:v>57</c:v>
                </c:pt>
                <c:pt idx="15">
                  <c:v>58</c:v>
                </c:pt>
                <c:pt idx="16">
                  <c:v>58</c:v>
                </c:pt>
                <c:pt idx="17">
                  <c:v>57</c:v>
                </c:pt>
                <c:pt idx="18">
                  <c:v>58</c:v>
                </c:pt>
                <c:pt idx="19">
                  <c:v>59</c:v>
                </c:pt>
                <c:pt idx="20">
                  <c:v>62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Kazahstan</c:v>
                </c:pt>
              </c:strCache>
            </c:strRef>
          </c:tx>
          <c:cat>
            <c:numRef>
              <c:f>Лист1!$A$2:$A$22</c:f>
              <c:numCache>
                <c:formatCode>General</c:formatCode>
                <c:ptCount val="21"/>
                <c:pt idx="0">
                  <c:v>1999</c:v>
                </c:pt>
                <c:pt idx="1">
                  <c:v>2000</c:v>
                </c:pt>
                <c:pt idx="2">
                  <c:v>2001</c:v>
                </c:pt>
                <c:pt idx="3">
                  <c:v>2002</c:v>
                </c:pt>
                <c:pt idx="4">
                  <c:v>2003</c:v>
                </c:pt>
                <c:pt idx="5">
                  <c:v>2004</c:v>
                </c:pt>
                <c:pt idx="6">
                  <c:v>2005</c:v>
                </c:pt>
                <c:pt idx="7">
                  <c:v>2006</c:v>
                </c:pt>
                <c:pt idx="8">
                  <c:v>2007</c:v>
                </c:pt>
                <c:pt idx="9">
                  <c:v>2008</c:v>
                </c:pt>
                <c:pt idx="10">
                  <c:v>2009</c:v>
                </c:pt>
                <c:pt idx="11">
                  <c:v>2010</c:v>
                </c:pt>
                <c:pt idx="12">
                  <c:v>2011</c:v>
                </c:pt>
                <c:pt idx="13">
                  <c:v>2012</c:v>
                </c:pt>
                <c:pt idx="14">
                  <c:v>2013</c:v>
                </c:pt>
                <c:pt idx="15">
                  <c:v>2014</c:v>
                </c:pt>
                <c:pt idx="16">
                  <c:v>2015</c:v>
                </c:pt>
                <c:pt idx="17">
                  <c:v>2016</c:v>
                </c:pt>
                <c:pt idx="18">
                  <c:v>2017</c:v>
                </c:pt>
                <c:pt idx="19">
                  <c:v>2018</c:v>
                </c:pt>
                <c:pt idx="20">
                  <c:v>2019</c:v>
                </c:pt>
              </c:numCache>
            </c:numRef>
          </c:cat>
          <c:val>
            <c:numRef>
              <c:f>Лист1!$C$2:$C$22</c:f>
              <c:numCache>
                <c:formatCode>General</c:formatCode>
                <c:ptCount val="21"/>
                <c:pt idx="13">
                  <c:v>1</c:v>
                </c:pt>
                <c:pt idx="14">
                  <c:v>1</c:v>
                </c:pt>
                <c:pt idx="15">
                  <c:v>2</c:v>
                </c:pt>
                <c:pt idx="16">
                  <c:v>2</c:v>
                </c:pt>
                <c:pt idx="17">
                  <c:v>3</c:v>
                </c:pt>
                <c:pt idx="18">
                  <c:v>4</c:v>
                </c:pt>
                <c:pt idx="19">
                  <c:v>4</c:v>
                </c:pt>
                <c:pt idx="20">
                  <c:v>4</c:v>
                </c:pt>
              </c:numCache>
            </c:numRef>
          </c:val>
          <c:smooth val="0"/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Ukraine</c:v>
                </c:pt>
              </c:strCache>
            </c:strRef>
          </c:tx>
          <c:cat>
            <c:numRef>
              <c:f>Лист1!$A$2:$A$22</c:f>
              <c:numCache>
                <c:formatCode>General</c:formatCode>
                <c:ptCount val="21"/>
                <c:pt idx="0">
                  <c:v>1999</c:v>
                </c:pt>
                <c:pt idx="1">
                  <c:v>2000</c:v>
                </c:pt>
                <c:pt idx="2">
                  <c:v>2001</c:v>
                </c:pt>
                <c:pt idx="3">
                  <c:v>2002</c:v>
                </c:pt>
                <c:pt idx="4">
                  <c:v>2003</c:v>
                </c:pt>
                <c:pt idx="5">
                  <c:v>2004</c:v>
                </c:pt>
                <c:pt idx="6">
                  <c:v>2005</c:v>
                </c:pt>
                <c:pt idx="7">
                  <c:v>2006</c:v>
                </c:pt>
                <c:pt idx="8">
                  <c:v>2007</c:v>
                </c:pt>
                <c:pt idx="9">
                  <c:v>2008</c:v>
                </c:pt>
                <c:pt idx="10">
                  <c:v>2009</c:v>
                </c:pt>
                <c:pt idx="11">
                  <c:v>2010</c:v>
                </c:pt>
                <c:pt idx="12">
                  <c:v>2011</c:v>
                </c:pt>
                <c:pt idx="13">
                  <c:v>2012</c:v>
                </c:pt>
                <c:pt idx="14">
                  <c:v>2013</c:v>
                </c:pt>
                <c:pt idx="15">
                  <c:v>2014</c:v>
                </c:pt>
                <c:pt idx="16">
                  <c:v>2015</c:v>
                </c:pt>
                <c:pt idx="17">
                  <c:v>2016</c:v>
                </c:pt>
                <c:pt idx="18">
                  <c:v>2017</c:v>
                </c:pt>
                <c:pt idx="19">
                  <c:v>2018</c:v>
                </c:pt>
                <c:pt idx="20">
                  <c:v>2019</c:v>
                </c:pt>
              </c:numCache>
            </c:numRef>
          </c:cat>
          <c:val>
            <c:numRef>
              <c:f>Лист1!$D$2:$D$22</c:f>
              <c:numCache>
                <c:formatCode>General</c:formatCode>
                <c:ptCount val="21"/>
                <c:pt idx="5">
                  <c:v>2</c:v>
                </c:pt>
                <c:pt idx="6">
                  <c:v>2</c:v>
                </c:pt>
                <c:pt idx="7">
                  <c:v>2</c:v>
                </c:pt>
                <c:pt idx="8">
                  <c:v>4</c:v>
                </c:pt>
                <c:pt idx="9">
                  <c:v>5</c:v>
                </c:pt>
                <c:pt idx="10">
                  <c:v>5</c:v>
                </c:pt>
                <c:pt idx="11">
                  <c:v>6</c:v>
                </c:pt>
                <c:pt idx="12">
                  <c:v>6</c:v>
                </c:pt>
                <c:pt idx="13">
                  <c:v>7</c:v>
                </c:pt>
                <c:pt idx="14">
                  <c:v>7</c:v>
                </c:pt>
                <c:pt idx="15">
                  <c:v>5</c:v>
                </c:pt>
                <c:pt idx="16">
                  <c:v>5</c:v>
                </c:pt>
                <c:pt idx="17">
                  <c:v>7</c:v>
                </c:pt>
                <c:pt idx="18">
                  <c:v>8</c:v>
                </c:pt>
                <c:pt idx="19">
                  <c:v>8</c:v>
                </c:pt>
                <c:pt idx="20">
                  <c:v>6</c:v>
                </c:pt>
              </c:numCache>
            </c:numRef>
          </c:val>
          <c:smooth val="0"/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Belarus</c:v>
                </c:pt>
              </c:strCache>
            </c:strRef>
          </c:tx>
          <c:cat>
            <c:numRef>
              <c:f>Лист1!$A$2:$A$22</c:f>
              <c:numCache>
                <c:formatCode>General</c:formatCode>
                <c:ptCount val="21"/>
                <c:pt idx="0">
                  <c:v>1999</c:v>
                </c:pt>
                <c:pt idx="1">
                  <c:v>2000</c:v>
                </c:pt>
                <c:pt idx="2">
                  <c:v>2001</c:v>
                </c:pt>
                <c:pt idx="3">
                  <c:v>2002</c:v>
                </c:pt>
                <c:pt idx="4">
                  <c:v>2003</c:v>
                </c:pt>
                <c:pt idx="5">
                  <c:v>2004</c:v>
                </c:pt>
                <c:pt idx="6">
                  <c:v>2005</c:v>
                </c:pt>
                <c:pt idx="7">
                  <c:v>2006</c:v>
                </c:pt>
                <c:pt idx="8">
                  <c:v>2007</c:v>
                </c:pt>
                <c:pt idx="9">
                  <c:v>2008</c:v>
                </c:pt>
                <c:pt idx="10">
                  <c:v>2009</c:v>
                </c:pt>
                <c:pt idx="11">
                  <c:v>2010</c:v>
                </c:pt>
                <c:pt idx="12">
                  <c:v>2011</c:v>
                </c:pt>
                <c:pt idx="13">
                  <c:v>2012</c:v>
                </c:pt>
                <c:pt idx="14">
                  <c:v>2013</c:v>
                </c:pt>
                <c:pt idx="15">
                  <c:v>2014</c:v>
                </c:pt>
                <c:pt idx="16">
                  <c:v>2015</c:v>
                </c:pt>
                <c:pt idx="17">
                  <c:v>2016</c:v>
                </c:pt>
                <c:pt idx="18">
                  <c:v>2017</c:v>
                </c:pt>
                <c:pt idx="19">
                  <c:v>2018</c:v>
                </c:pt>
                <c:pt idx="20">
                  <c:v>2019</c:v>
                </c:pt>
              </c:numCache>
            </c:numRef>
          </c:cat>
          <c:val>
            <c:numRef>
              <c:f>Лист1!$E$2:$E$22</c:f>
              <c:numCache>
                <c:formatCode>General</c:formatCode>
                <c:ptCount val="21"/>
                <c:pt idx="12">
                  <c:v>1</c:v>
                </c:pt>
                <c:pt idx="13">
                  <c:v>1</c:v>
                </c:pt>
                <c:pt idx="14">
                  <c:v>2</c:v>
                </c:pt>
                <c:pt idx="15">
                  <c:v>2</c:v>
                </c:pt>
                <c:pt idx="16">
                  <c:v>2</c:v>
                </c:pt>
                <c:pt idx="17">
                  <c:v>2</c:v>
                </c:pt>
                <c:pt idx="18">
                  <c:v>2</c:v>
                </c:pt>
                <c:pt idx="19">
                  <c:v>2</c:v>
                </c:pt>
                <c:pt idx="20">
                  <c:v>2</c:v>
                </c:pt>
              </c:numCache>
            </c:numRef>
          </c:val>
          <c:smooth val="0"/>
        </c:ser>
        <c:ser>
          <c:idx val="4"/>
          <c:order val="4"/>
          <c:tx>
            <c:strRef>
              <c:f>Лист1!$F$1</c:f>
              <c:strCache>
                <c:ptCount val="1"/>
                <c:pt idx="0">
                  <c:v>Uzbekistan</c:v>
                </c:pt>
              </c:strCache>
            </c:strRef>
          </c:tx>
          <c:cat>
            <c:numRef>
              <c:f>Лист1!$A$2:$A$22</c:f>
              <c:numCache>
                <c:formatCode>General</c:formatCode>
                <c:ptCount val="21"/>
                <c:pt idx="0">
                  <c:v>1999</c:v>
                </c:pt>
                <c:pt idx="1">
                  <c:v>2000</c:v>
                </c:pt>
                <c:pt idx="2">
                  <c:v>2001</c:v>
                </c:pt>
                <c:pt idx="3">
                  <c:v>2002</c:v>
                </c:pt>
                <c:pt idx="4">
                  <c:v>2003</c:v>
                </c:pt>
                <c:pt idx="5">
                  <c:v>2004</c:v>
                </c:pt>
                <c:pt idx="6">
                  <c:v>2005</c:v>
                </c:pt>
                <c:pt idx="7">
                  <c:v>2006</c:v>
                </c:pt>
                <c:pt idx="8">
                  <c:v>2007</c:v>
                </c:pt>
                <c:pt idx="9">
                  <c:v>2008</c:v>
                </c:pt>
                <c:pt idx="10">
                  <c:v>2009</c:v>
                </c:pt>
                <c:pt idx="11">
                  <c:v>2010</c:v>
                </c:pt>
                <c:pt idx="12">
                  <c:v>2011</c:v>
                </c:pt>
                <c:pt idx="13">
                  <c:v>2012</c:v>
                </c:pt>
                <c:pt idx="14">
                  <c:v>2013</c:v>
                </c:pt>
                <c:pt idx="15">
                  <c:v>2014</c:v>
                </c:pt>
                <c:pt idx="16">
                  <c:v>2015</c:v>
                </c:pt>
                <c:pt idx="17">
                  <c:v>2016</c:v>
                </c:pt>
                <c:pt idx="18">
                  <c:v>2017</c:v>
                </c:pt>
                <c:pt idx="19">
                  <c:v>2018</c:v>
                </c:pt>
                <c:pt idx="20">
                  <c:v>2019</c:v>
                </c:pt>
              </c:numCache>
            </c:numRef>
          </c:cat>
          <c:val>
            <c:numRef>
              <c:f>Лист1!$F$2:$F$22</c:f>
              <c:numCache>
                <c:formatCode>General</c:formatCode>
                <c:ptCount val="21"/>
                <c:pt idx="17">
                  <c:v>1</c:v>
                </c:pt>
                <c:pt idx="18">
                  <c:v>1</c:v>
                </c:pt>
                <c:pt idx="19">
                  <c:v>1</c:v>
                </c:pt>
                <c:pt idx="20">
                  <c:v>1</c:v>
                </c:pt>
              </c:numCache>
            </c:numRef>
          </c:val>
          <c:smooth val="0"/>
        </c:ser>
        <c:ser>
          <c:idx val="5"/>
          <c:order val="5"/>
          <c:tx>
            <c:strRef>
              <c:f>Лист1!$G$1</c:f>
              <c:strCache>
                <c:ptCount val="1"/>
                <c:pt idx="0">
                  <c:v>Azerbaijan</c:v>
                </c:pt>
              </c:strCache>
            </c:strRef>
          </c:tx>
          <c:cat>
            <c:numRef>
              <c:f>Лист1!$A$2:$A$22</c:f>
              <c:numCache>
                <c:formatCode>General</c:formatCode>
                <c:ptCount val="21"/>
                <c:pt idx="0">
                  <c:v>1999</c:v>
                </c:pt>
                <c:pt idx="1">
                  <c:v>2000</c:v>
                </c:pt>
                <c:pt idx="2">
                  <c:v>2001</c:v>
                </c:pt>
                <c:pt idx="3">
                  <c:v>2002</c:v>
                </c:pt>
                <c:pt idx="4">
                  <c:v>2003</c:v>
                </c:pt>
                <c:pt idx="5">
                  <c:v>2004</c:v>
                </c:pt>
                <c:pt idx="6">
                  <c:v>2005</c:v>
                </c:pt>
                <c:pt idx="7">
                  <c:v>2006</c:v>
                </c:pt>
                <c:pt idx="8">
                  <c:v>2007</c:v>
                </c:pt>
                <c:pt idx="9">
                  <c:v>2008</c:v>
                </c:pt>
                <c:pt idx="10">
                  <c:v>2009</c:v>
                </c:pt>
                <c:pt idx="11">
                  <c:v>2010</c:v>
                </c:pt>
                <c:pt idx="12">
                  <c:v>2011</c:v>
                </c:pt>
                <c:pt idx="13">
                  <c:v>2012</c:v>
                </c:pt>
                <c:pt idx="14">
                  <c:v>2013</c:v>
                </c:pt>
                <c:pt idx="15">
                  <c:v>2014</c:v>
                </c:pt>
                <c:pt idx="16">
                  <c:v>2015</c:v>
                </c:pt>
                <c:pt idx="17">
                  <c:v>2016</c:v>
                </c:pt>
                <c:pt idx="18">
                  <c:v>2017</c:v>
                </c:pt>
                <c:pt idx="19">
                  <c:v>2018</c:v>
                </c:pt>
                <c:pt idx="20">
                  <c:v>2019</c:v>
                </c:pt>
              </c:numCache>
            </c:numRef>
          </c:cat>
          <c:val>
            <c:numRef>
              <c:f>Лист1!$G$2:$G$22</c:f>
              <c:numCache>
                <c:formatCode>General</c:formatCode>
                <c:ptCount val="21"/>
                <c:pt idx="0">
                  <c:v>2</c:v>
                </c:pt>
                <c:pt idx="1">
                  <c:v>2</c:v>
                </c:pt>
                <c:pt idx="2">
                  <c:v>2</c:v>
                </c:pt>
                <c:pt idx="3">
                  <c:v>2</c:v>
                </c:pt>
                <c:pt idx="4">
                  <c:v>2</c:v>
                </c:pt>
                <c:pt idx="5">
                  <c:v>1</c:v>
                </c:pt>
                <c:pt idx="6">
                  <c:v>1</c:v>
                </c:pt>
                <c:pt idx="7">
                  <c:v>1</c:v>
                </c:pt>
                <c:pt idx="8">
                  <c:v>1</c:v>
                </c:pt>
                <c:pt idx="9">
                  <c:v>1</c:v>
                </c:pt>
                <c:pt idx="10">
                  <c:v>1</c:v>
                </c:pt>
                <c:pt idx="11">
                  <c:v>2</c:v>
                </c:pt>
                <c:pt idx="12">
                  <c:v>2</c:v>
                </c:pt>
                <c:pt idx="13">
                  <c:v>3</c:v>
                </c:pt>
                <c:pt idx="14">
                  <c:v>3</c:v>
                </c:pt>
                <c:pt idx="15">
                  <c:v>3</c:v>
                </c:pt>
                <c:pt idx="16">
                  <c:v>3</c:v>
                </c:pt>
                <c:pt idx="17">
                  <c:v>3</c:v>
                </c:pt>
                <c:pt idx="18">
                  <c:v>3</c:v>
                </c:pt>
                <c:pt idx="19">
                  <c:v>3</c:v>
                </c:pt>
                <c:pt idx="20">
                  <c:v>3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10520704"/>
        <c:axId val="210530688"/>
      </c:lineChart>
      <c:catAx>
        <c:axId val="21052070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baseline="0">
                <a:solidFill>
                  <a:schemeClr val="bg1"/>
                </a:solidFill>
              </a:defRPr>
            </a:pPr>
            <a:endParaRPr lang="ru-RU"/>
          </a:p>
        </c:txPr>
        <c:crossAx val="210530688"/>
        <c:crosses val="autoZero"/>
        <c:auto val="1"/>
        <c:lblAlgn val="ctr"/>
        <c:lblOffset val="100"/>
        <c:noMultiLvlLbl val="0"/>
      </c:catAx>
      <c:valAx>
        <c:axId val="210530688"/>
        <c:scaling>
          <c:orientation val="minMax"/>
        </c:scaling>
        <c:delete val="0"/>
        <c:axPos val="l"/>
        <c:majorGridlines/>
        <c:min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baseline="0">
                <a:solidFill>
                  <a:schemeClr val="bg1"/>
                </a:solidFill>
              </a:defRPr>
            </a:pPr>
            <a:endParaRPr lang="ru-RU"/>
          </a:p>
        </c:txPr>
        <c:crossAx val="210520704"/>
        <c:crosses val="autoZero"/>
        <c:crossBetween val="between"/>
      </c:valAx>
    </c:plotArea>
    <c:legend>
      <c:legendPos val="r"/>
      <c:layout/>
      <c:overlay val="0"/>
      <c:txPr>
        <a:bodyPr/>
        <a:lstStyle/>
        <a:p>
          <a:pPr>
            <a:defRPr baseline="0">
              <a:solidFill>
                <a:schemeClr val="bg1"/>
              </a:solidFill>
            </a:defRPr>
          </a:pPr>
          <a:endParaRPr lang="ru-RU"/>
        </a:p>
      </c:txPr>
    </c:legend>
    <c:plotVisOnly val="1"/>
    <c:dispBlanksAs val="gap"/>
    <c:showDLblsOverMax val="0"/>
  </c:chart>
  <c:spPr>
    <a:solidFill>
      <a:schemeClr val="tx1"/>
    </a:solidFill>
    <a:ln>
      <a:solidFill>
        <a:srgbClr val="CEB966"/>
      </a:solidFill>
    </a:ln>
    <a:scene3d>
      <a:camera prst="orthographicFront"/>
      <a:lightRig rig="threePt" dir="t"/>
    </a:scene3d>
    <a:sp3d>
      <a:bevelT w="6350" h="82550"/>
      <a:bevelB w="6350" h="82550"/>
    </a:sp3d>
  </c:spPr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0.81818</cdr:x>
      <cdr:y>0.06349</cdr:y>
    </cdr:from>
    <cdr:to>
      <cdr:x>0.97563</cdr:x>
      <cdr:y>0.20597</cdr:y>
    </cdr:to>
    <cdr:sp macro="" textlink="">
      <cdr:nvSpPr>
        <cdr:cNvPr id="3" name="TextBox 7"/>
        <cdr:cNvSpPr txBox="1"/>
      </cdr:nvSpPr>
      <cdr:spPr>
        <a:xfrm xmlns:a="http://schemas.openxmlformats.org/drawingml/2006/main">
          <a:off x="5832648" y="288032"/>
          <a:ext cx="1122422" cy="646331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none" rtlCol="0">
          <a:spAutoFit/>
        </a:bodyPr>
        <a:lstStyle xmlns:a="http://schemas.openxmlformats.org/drawingml/2006/main">
          <a:defPPr>
            <a:defRPr lang="ru-RU"/>
          </a:defPPr>
          <a:lvl1pPr marL="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457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914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371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8288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2860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743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200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657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ru-RU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Россия</a:t>
          </a:r>
        </a:p>
        <a:p xmlns:a="http://schemas.openxmlformats.org/drawingml/2006/main">
          <a:pPr algn="ctr"/>
          <a:r>
            <a:rPr lang="ru-RU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1,4млн. т</a:t>
          </a:r>
          <a:endParaRPr lang="ru-RU" b="1" dirty="0">
            <a:solidFill>
              <a:srgbClr val="FF00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17765EC-0807-437B-B3FC-E5E5E0887134}" type="datetimeFigureOut">
              <a:rPr lang="ru-RU" smtClean="0"/>
              <a:pPr/>
              <a:t>15.05.2019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298680D-A655-408C-92D7-E012F6ED7EB7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02690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3011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dirty="0" smtClean="0"/>
          </a:p>
        </p:txBody>
      </p:sp>
      <p:sp>
        <p:nvSpPr>
          <p:cNvPr id="43012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EFDD196-34CC-461C-BB74-28450A6FA59F}" type="slidenum">
              <a:rPr lang="ru-RU" smtClean="0"/>
              <a:pPr/>
              <a:t>14</a:t>
            </a:fld>
            <a:endParaRPr lang="ru-RU" dirty="0" smtClean="0"/>
          </a:p>
        </p:txBody>
      </p:sp>
    </p:spTree>
    <p:extLst>
      <p:ext uri="{BB962C8B-B14F-4D97-AF65-F5344CB8AC3E}">
        <p14:creationId xmlns:p14="http://schemas.microsoft.com/office/powerpoint/2010/main" val="350780367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505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>
              <a:spcBef>
                <a:spcPct val="0"/>
              </a:spcBef>
            </a:pPr>
            <a:r>
              <a:rPr lang="ru-RU" dirty="0" smtClean="0"/>
              <a:t>Оцинкованный </a:t>
            </a:r>
            <a:r>
              <a:rPr lang="ru-RU" dirty="0" smtClean="0"/>
              <a:t>прокат широко использовался в объектах инфраструктуры. При строительстве автомобильных и железных дорог.</a:t>
            </a:r>
          </a:p>
          <a:p>
            <a:pPr>
              <a:spcBef>
                <a:spcPct val="0"/>
              </a:spcBef>
            </a:pPr>
            <a:r>
              <a:rPr lang="ru-RU" dirty="0" smtClean="0"/>
              <a:t>Использование оцинкованных МК было обусловлено снижением эксплуатационных расходов и дизайнерскими разработками</a:t>
            </a:r>
          </a:p>
        </p:txBody>
      </p:sp>
    </p:spTree>
    <p:extLst>
      <p:ext uri="{BB962C8B-B14F-4D97-AF65-F5344CB8AC3E}">
        <p14:creationId xmlns:p14="http://schemas.microsoft.com/office/powerpoint/2010/main" val="3303884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843DF62-D93E-4BAE-8EBE-7954662AC6D6}" type="slidenum">
              <a:rPr lang="ru-RU" smtClean="0">
                <a:latin typeface="Arial" charset="0"/>
              </a:rPr>
              <a:pPr/>
              <a:t>26</a:t>
            </a:fld>
            <a:endParaRPr lang="ru-RU" dirty="0" smtClean="0">
              <a:latin typeface="Arial" charset="0"/>
            </a:endParaRPr>
          </a:p>
        </p:txBody>
      </p:sp>
      <p:sp>
        <p:nvSpPr>
          <p:cNvPr id="50179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3800F8F9-A2AB-4574-9423-89AA88475AB0}" type="slidenum">
              <a:rPr lang="ru-RU" sz="1200">
                <a:latin typeface="Arial" charset="0"/>
              </a:rPr>
              <a:pPr algn="r"/>
              <a:t>26</a:t>
            </a:fld>
            <a:endParaRPr lang="ru-RU" sz="1200" dirty="0">
              <a:latin typeface="Arial" charset="0"/>
            </a:endParaRPr>
          </a:p>
        </p:txBody>
      </p:sp>
      <p:sp>
        <p:nvSpPr>
          <p:cNvPr id="5018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7388"/>
            <a:ext cx="4570412" cy="3427412"/>
          </a:xfrm>
          <a:ln/>
        </p:spPr>
      </p:sp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5988" y="4341813"/>
            <a:ext cx="5026025" cy="4114800"/>
          </a:xfrm>
        </p:spPr>
        <p:txBody>
          <a:bodyPr>
            <a:normAutofit/>
          </a:bodyPr>
          <a:lstStyle/>
          <a:p>
            <a:pPr algn="ctr" eaLnBrk="1" hangingPunct="1">
              <a:spcBef>
                <a:spcPct val="0"/>
              </a:spcBef>
              <a:defRPr/>
            </a:pPr>
            <a:r>
              <a:rPr lang="ru-RU" b="1" u="sng" dirty="0" smtClean="0">
                <a:solidFill>
                  <a:srgbClr val="CC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Спасибо за внимание!</a:t>
            </a:r>
            <a:endParaRPr lang="en-GB" b="1" u="sng" dirty="0" smtClean="0">
              <a:solidFill>
                <a:srgbClr val="CC33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1" hangingPunct="1">
              <a:defRPr/>
            </a:pPr>
            <a:endParaRPr lang="ru-RU" dirty="0" smtClean="0"/>
          </a:p>
        </p:txBody>
      </p:sp>
    </p:spTree>
    <p:extLst>
      <p:ext uri="{BB962C8B-B14F-4D97-AF65-F5344CB8AC3E}">
        <p14:creationId xmlns:p14="http://schemas.microsoft.com/office/powerpoint/2010/main" val="254854801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12FDB2-940A-4CFA-AE44-2552F0EE298B}" type="datetimeFigureOut">
              <a:rPr lang="ru-RU" smtClean="0"/>
              <a:pPr/>
              <a:t>15.05.2019</a:t>
            </a:fld>
            <a:endParaRPr lang="ru-RU" dirty="0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C7281A-0695-4663-9C82-7E621260ED59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12FDB2-940A-4CFA-AE44-2552F0EE298B}" type="datetimeFigureOut">
              <a:rPr lang="ru-RU" smtClean="0"/>
              <a:pPr/>
              <a:t>15.05.2019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C7281A-0695-4663-9C82-7E621260ED5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12FDB2-940A-4CFA-AE44-2552F0EE298B}" type="datetimeFigureOut">
              <a:rPr lang="ru-RU" smtClean="0"/>
              <a:pPr/>
              <a:t>15.05.2019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C7281A-0695-4663-9C82-7E621260ED5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12FDB2-940A-4CFA-AE44-2552F0EE298B}" type="datetimeFigureOut">
              <a:rPr lang="ru-RU" smtClean="0"/>
              <a:pPr/>
              <a:t>15.05.2019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C7281A-0695-4663-9C82-7E621260ED5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12FDB2-940A-4CFA-AE44-2552F0EE298B}" type="datetimeFigureOut">
              <a:rPr lang="ru-RU" smtClean="0"/>
              <a:pPr/>
              <a:t>15.05.2019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DEC7281A-0695-4663-9C82-7E621260ED5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12FDB2-940A-4CFA-AE44-2552F0EE298B}" type="datetimeFigureOut">
              <a:rPr lang="ru-RU" smtClean="0"/>
              <a:pPr/>
              <a:t>15.05.2019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C7281A-0695-4663-9C82-7E621260ED5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12FDB2-940A-4CFA-AE44-2552F0EE298B}" type="datetimeFigureOut">
              <a:rPr lang="ru-RU" smtClean="0"/>
              <a:pPr/>
              <a:t>15.05.2019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C7281A-0695-4663-9C82-7E621260ED5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12FDB2-940A-4CFA-AE44-2552F0EE298B}" type="datetimeFigureOut">
              <a:rPr lang="ru-RU" smtClean="0"/>
              <a:pPr/>
              <a:t>15.05.2019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C7281A-0695-4663-9C82-7E621260ED5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12FDB2-940A-4CFA-AE44-2552F0EE298B}" type="datetimeFigureOut">
              <a:rPr lang="ru-RU" smtClean="0"/>
              <a:pPr/>
              <a:t>15.05.2019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C7281A-0695-4663-9C82-7E621260ED5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12FDB2-940A-4CFA-AE44-2552F0EE298B}" type="datetimeFigureOut">
              <a:rPr lang="ru-RU" smtClean="0"/>
              <a:pPr/>
              <a:t>15.05.2019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C7281A-0695-4663-9C82-7E621260ED5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dirty="0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12FDB2-940A-4CFA-AE44-2552F0EE298B}" type="datetimeFigureOut">
              <a:rPr lang="ru-RU" smtClean="0"/>
              <a:pPr/>
              <a:t>15.05.2019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C7281A-0695-4663-9C82-7E621260ED5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D912FDB2-940A-4CFA-AE44-2552F0EE298B}" type="datetimeFigureOut">
              <a:rPr lang="ru-RU" smtClean="0"/>
              <a:pPr/>
              <a:t>15.05.2019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DEC7281A-0695-4663-9C82-7E621260ED5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wmf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jpeg"/><Relationship Id="rId3" Type="http://schemas.openxmlformats.org/officeDocument/2006/relationships/image" Target="../media/image25.jpeg"/><Relationship Id="rId7" Type="http://schemas.openxmlformats.org/officeDocument/2006/relationships/image" Target="../media/image29.pn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jpeg"/><Relationship Id="rId11" Type="http://schemas.openxmlformats.org/officeDocument/2006/relationships/image" Target="../media/image33.jpeg"/><Relationship Id="rId5" Type="http://schemas.openxmlformats.org/officeDocument/2006/relationships/image" Target="../media/image27.jpeg"/><Relationship Id="rId10" Type="http://schemas.openxmlformats.org/officeDocument/2006/relationships/image" Target="../media/image32.png"/><Relationship Id="rId4" Type="http://schemas.openxmlformats.org/officeDocument/2006/relationships/image" Target="../media/image26.jpeg"/><Relationship Id="rId9" Type="http://schemas.openxmlformats.org/officeDocument/2006/relationships/image" Target="../media/image31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jpeg"/><Relationship Id="rId3" Type="http://schemas.openxmlformats.org/officeDocument/2006/relationships/image" Target="../media/image35.jpeg"/><Relationship Id="rId7" Type="http://schemas.openxmlformats.org/officeDocument/2006/relationships/image" Target="../media/image39.pn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8.png"/><Relationship Id="rId5" Type="http://schemas.openxmlformats.org/officeDocument/2006/relationships/image" Target="../media/image37.jpeg"/><Relationship Id="rId10" Type="http://schemas.openxmlformats.org/officeDocument/2006/relationships/image" Target="../media/image42.png"/><Relationship Id="rId4" Type="http://schemas.openxmlformats.org/officeDocument/2006/relationships/image" Target="../media/image36.jpeg"/><Relationship Id="rId9" Type="http://schemas.openxmlformats.org/officeDocument/2006/relationships/image" Target="../media/image41.jpe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jpeg"/><Relationship Id="rId3" Type="http://schemas.openxmlformats.org/officeDocument/2006/relationships/image" Target="../media/image43.jpeg"/><Relationship Id="rId7" Type="http://schemas.openxmlformats.org/officeDocument/2006/relationships/image" Target="../media/image47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6.jpeg"/><Relationship Id="rId5" Type="http://schemas.openxmlformats.org/officeDocument/2006/relationships/image" Target="../media/image45.jpeg"/><Relationship Id="rId4" Type="http://schemas.openxmlformats.org/officeDocument/2006/relationships/image" Target="../media/image44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7" Type="http://schemas.openxmlformats.org/officeDocument/2006/relationships/image" Target="../media/image5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2.jpeg"/><Relationship Id="rId5" Type="http://schemas.openxmlformats.org/officeDocument/2006/relationships/image" Target="../media/image51.jpeg"/><Relationship Id="rId4" Type="http://schemas.openxmlformats.org/officeDocument/2006/relationships/image" Target="../media/image50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7" Type="http://schemas.openxmlformats.org/officeDocument/2006/relationships/image" Target="../media/image59.jpe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8.jpeg"/><Relationship Id="rId5" Type="http://schemas.openxmlformats.org/officeDocument/2006/relationships/image" Target="../media/image57.jpeg"/><Relationship Id="rId4" Type="http://schemas.openxmlformats.org/officeDocument/2006/relationships/image" Target="../media/image56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wmf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wmf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wm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img-fotki.yandex.ru/get/10/nicemouse.0/0_667e_7e0068c6_XL" TargetMode="External"/><Relationship Id="rId3" Type="http://schemas.openxmlformats.org/officeDocument/2006/relationships/image" Target="../media/image3.jpeg"/><Relationship Id="rId7" Type="http://schemas.openxmlformats.org/officeDocument/2006/relationships/image" Target="../media/image5.jpeg"/><Relationship Id="rId2" Type="http://schemas.openxmlformats.org/officeDocument/2006/relationships/hyperlink" Target="http://img-2003-07.photosight.ru/14/251830.jpg" TargetMode="External"/><Relationship Id="rId1" Type="http://schemas.openxmlformats.org/officeDocument/2006/relationships/slideLayout" Target="../slideLayouts/slideLayout6.xml"/><Relationship Id="rId6" Type="http://schemas.openxmlformats.org/officeDocument/2006/relationships/hyperlink" Target="http://img-2006-05.photosight.ru/03/1409766.jpg" TargetMode="External"/><Relationship Id="rId11" Type="http://schemas.openxmlformats.org/officeDocument/2006/relationships/image" Target="../media/image7.jpeg"/><Relationship Id="rId5" Type="http://schemas.openxmlformats.org/officeDocument/2006/relationships/image" Target="../media/image4.jpeg"/><Relationship Id="rId10" Type="http://schemas.openxmlformats.org/officeDocument/2006/relationships/hyperlink" Target="http://www.spbpromstroy.ru/92/img/46.jpg" TargetMode="External"/><Relationship Id="rId4" Type="http://schemas.openxmlformats.org/officeDocument/2006/relationships/hyperlink" Target="http://www.act.kz/images/editor/rjv1.jpg" TargetMode="External"/><Relationship Id="rId9" Type="http://schemas.openxmlformats.org/officeDocument/2006/relationships/image" Target="../media/image6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wmf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wmf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image" Target="../media/image16.w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3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2" Type="http://schemas.openxmlformats.org/officeDocument/2006/relationships/image" Target="../media/image16.wmf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wmf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zdc.ru/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7" Type="http://schemas.openxmlformats.org/officeDocument/2006/relationships/image" Target="../media/image13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jpeg"/><Relationship Id="rId4" Type="http://schemas.openxmlformats.org/officeDocument/2006/relationships/image" Target="../media/image16.w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wmf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w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w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wmf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wm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3305943"/>
            <a:ext cx="8229600" cy="3003417"/>
          </a:xfrm>
        </p:spPr>
        <p:txBody>
          <a:bodyPr>
            <a:normAutofit fontScale="92500" lnSpcReduction="10000"/>
          </a:bodyPr>
          <a:lstStyle/>
          <a:p>
            <a:pPr marL="137160" indent="0" algn="ctr">
              <a:lnSpc>
                <a:spcPct val="150000"/>
              </a:lnSpc>
              <a:buNone/>
            </a:pPr>
            <a:r>
              <a:rPr lang="ru-RU" sz="3900" b="1" i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Verdana" pitchFamily="34" charset="0"/>
                <a:cs typeface="Times New Roman" panose="02020603050405020304" pitchFamily="18" charset="0"/>
              </a:rPr>
              <a:t>«Современные тенденции на рынке цинкования металлоконструкций</a:t>
            </a:r>
            <a:r>
              <a:rPr lang="ru-RU" sz="3900" b="1" i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Verdana" pitchFamily="34" charset="0"/>
                <a:cs typeface="Times New Roman" panose="02020603050405020304" pitchFamily="18" charset="0"/>
              </a:rPr>
              <a:t>»</a:t>
            </a:r>
          </a:p>
          <a:p>
            <a:pPr marL="137160" indent="0" algn="ctr">
              <a:buNone/>
            </a:pPr>
            <a:endParaRPr lang="ru-RU" b="1" i="1" u="sng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137160" indent="0" algn="ctr">
              <a:buNone/>
            </a:pPr>
            <a:endParaRPr lang="ru-RU" b="1" i="1" u="sng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137160" indent="0" algn="ctr">
              <a:buNone/>
            </a:pPr>
            <a:r>
              <a:rPr lang="ru-RU" dirty="0" smtClean="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Москва 2019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4" name="Picture 3" descr="C:\YandexDisk\ЦРЦ\LogoZDC-white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67242" y="274638"/>
            <a:ext cx="3009516" cy="303130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15736060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57290" y="0"/>
            <a:ext cx="6400800" cy="1000108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rgbClr val="00CC99"/>
                </a:solidFill>
              </a:rPr>
              <a:t>Можно цинковать сложные конструкции</a:t>
            </a:r>
            <a:endParaRPr lang="ru-RU" dirty="0">
              <a:solidFill>
                <a:srgbClr val="00CC99"/>
              </a:solidFill>
            </a:endParaRPr>
          </a:p>
        </p:txBody>
      </p:sp>
      <p:pic>
        <p:nvPicPr>
          <p:cNvPr id="1026" name="Picture 2" descr="G:\ZINC\ZN Pictures\foto HolGerm\DSC0030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42560" y="3931920"/>
            <a:ext cx="3901440" cy="2926080"/>
          </a:xfrm>
          <a:prstGeom prst="rect">
            <a:avLst/>
          </a:prstGeom>
          <a:noFill/>
        </p:spPr>
      </p:pic>
      <p:pic>
        <p:nvPicPr>
          <p:cNvPr id="1028" name="Picture 4" descr="G:\ZINC\ZN Pictures\Italy-Bisol\IMGP004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071546"/>
            <a:ext cx="3905277" cy="2928958"/>
          </a:xfrm>
          <a:prstGeom prst="rect">
            <a:avLst/>
          </a:prstGeom>
          <a:noFill/>
        </p:spPr>
      </p:pic>
      <p:pic>
        <p:nvPicPr>
          <p:cNvPr id="1029" name="Picture 5" descr="G:\ZINC\ZN Pictures\Italy-Bisol\IMGP014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1" y="4000504"/>
            <a:ext cx="3809995" cy="2857496"/>
          </a:xfrm>
          <a:prstGeom prst="rect">
            <a:avLst/>
          </a:prstGeom>
          <a:noFill/>
        </p:spPr>
      </p:pic>
      <p:pic>
        <p:nvPicPr>
          <p:cNvPr id="9" name="Picture 2" descr="F:\ZINC\ZN Pictures\Italy-Bisol\IMGP0096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286348" y="1000108"/>
            <a:ext cx="3857652" cy="2893239"/>
          </a:xfrm>
          <a:prstGeom prst="rect">
            <a:avLst/>
          </a:prstGeom>
          <a:noFill/>
        </p:spPr>
      </p:pic>
      <p:pic>
        <p:nvPicPr>
          <p:cNvPr id="10" name="Picture 3" descr="G:\ZINC\ZN Pictures\Italy-Bisol\IMGP0065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000364" y="2857496"/>
            <a:ext cx="3171634" cy="237872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110114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Рынок гц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539750" y="6237288"/>
            <a:ext cx="8158163" cy="44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ctr">
              <a:lnSpc>
                <a:spcPct val="80000"/>
              </a:lnSpc>
              <a:spcBef>
                <a:spcPct val="20000"/>
              </a:spcBef>
              <a:buClr>
                <a:schemeClr val="tx2"/>
              </a:buClr>
              <a:buSzPct val="115000"/>
              <a:buFont typeface="Wingdings" pitchFamily="2" charset="2"/>
              <a:buChar char="§"/>
              <a:defRPr/>
            </a:pPr>
            <a:endParaRPr lang="ru-RU" sz="400" dirty="0"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marL="342900" indent="-342900" algn="ctr">
              <a:lnSpc>
                <a:spcPct val="80000"/>
              </a:lnSpc>
              <a:spcBef>
                <a:spcPct val="20000"/>
              </a:spcBef>
              <a:buClr>
                <a:schemeClr val="tx2"/>
              </a:buClr>
              <a:buSzPct val="115000"/>
              <a:buFont typeface="Wingdings" pitchFamily="2" charset="2"/>
              <a:buNone/>
              <a:defRPr/>
            </a:pPr>
            <a:r>
              <a:rPr lang="ru-RU" sz="1600" b="1" i="1" dirty="0">
                <a:solidFill>
                  <a:srgbClr val="250288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НКП «Центр по развитию Цинка»  </a:t>
            </a:r>
            <a:r>
              <a:rPr lang="ru-RU" b="1" i="1" dirty="0">
                <a:solidFill>
                  <a:srgbClr val="250288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onotype Corsiva" pitchFamily="66" charset="0"/>
              </a:rPr>
              <a:t> </a:t>
            </a:r>
            <a:r>
              <a:rPr lang="ru-RU" sz="1400" b="1" i="1" dirty="0">
                <a:solidFill>
                  <a:srgbClr val="250288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Полькин В. И.</a:t>
            </a:r>
          </a:p>
          <a:p>
            <a:pPr marL="342900" indent="-342900" algn="ctr">
              <a:lnSpc>
                <a:spcPct val="80000"/>
              </a:lnSpc>
              <a:spcBef>
                <a:spcPct val="20000"/>
              </a:spcBef>
              <a:buClr>
                <a:schemeClr val="tx2"/>
              </a:buClr>
              <a:buSzPct val="115000"/>
              <a:buFont typeface="Wingdings" pitchFamily="2" charset="2"/>
              <a:buNone/>
              <a:defRPr/>
            </a:pPr>
            <a:endParaRPr lang="ru-RU" sz="1400" b="1" i="1" u="sng" dirty="0">
              <a:solidFill>
                <a:srgbClr val="250288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marL="342900" indent="-342900" algn="ctr">
              <a:lnSpc>
                <a:spcPct val="80000"/>
              </a:lnSpc>
              <a:spcBef>
                <a:spcPct val="20000"/>
              </a:spcBef>
              <a:buClr>
                <a:schemeClr val="tx2"/>
              </a:buClr>
              <a:buSzPct val="115000"/>
              <a:buFont typeface="Wingdings" pitchFamily="2" charset="2"/>
              <a:buNone/>
              <a:defRPr/>
            </a:pPr>
            <a:endParaRPr lang="ru-RU" b="1" i="1" u="sng" dirty="0">
              <a:solidFill>
                <a:srgbClr val="250288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pic>
        <p:nvPicPr>
          <p:cNvPr id="5" name="Picture 4" descr="COLOR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950" y="6165850"/>
            <a:ext cx="503238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28163804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endParaRPr lang="ru-RU" dirty="0"/>
          </a:p>
        </p:txBody>
      </p:sp>
      <p:pic>
        <p:nvPicPr>
          <p:cNvPr id="24579" name="Picture 3" descr="J:\Цинк\ZN Pictures\628209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3000375" cy="188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0" name="Picture 4" descr="J:\Цинк\ZN Pictures\CIMG249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857375"/>
            <a:ext cx="4762500" cy="3571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1" name="Picture 5" descr="J:\Цинк\ZN Pictures\Dorozhnoe-metallicheskoe-bar'ernoe-ograzhdenie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5172075"/>
            <a:ext cx="2381250" cy="1685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2" name="Picture 6" descr="J:\Цинк\ZN Pictures\parkovka_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286500" y="0"/>
            <a:ext cx="28575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3" name="Picture 7" descr="J:\Цинк\ZN Pictures\D-1-1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928813" y="5286375"/>
            <a:ext cx="2908300" cy="1928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4" name="Picture 8" descr="J:\Цинк\ZN Pictures\agris-4.tif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928938" y="0"/>
            <a:ext cx="3919537" cy="2571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5" name="Picture 9" descr="J:\Цинк\ZN Pictures\9a388db9a8a9fe0e40b578e1cc1cb8a8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714625" y="2428875"/>
            <a:ext cx="4095750" cy="3071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6" name="Picture 10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4176713" y="5214938"/>
            <a:ext cx="2109787" cy="1643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7" name="Picture 12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6643688" y="1714500"/>
            <a:ext cx="2500312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8" name="Picture 2" descr="J:\Цинк\ZN Pictures\59.jpg"/>
          <p:cNvPicPr>
            <a:picLocks noGrp="1" noChangeAspect="1" noChangeArrowheads="1"/>
          </p:cNvPicPr>
          <p:nvPr>
            <p:ph idx="1"/>
          </p:nvPr>
        </p:nvPicPr>
        <p:blipFill>
          <a:blip r:embed="rId11" cstate="print"/>
          <a:srcRect/>
          <a:stretch>
            <a:fillRect/>
          </a:stretch>
        </p:blipFill>
        <p:spPr>
          <a:xfrm>
            <a:off x="6143625" y="5086350"/>
            <a:ext cx="3000375" cy="1771650"/>
          </a:xfrm>
          <a:noFill/>
        </p:spPr>
      </p:pic>
    </p:spTree>
    <p:extLst>
      <p:ext uri="{BB962C8B-B14F-4D97-AF65-F5344CB8AC3E}">
        <p14:creationId xmlns:p14="http://schemas.microsoft.com/office/powerpoint/2010/main" val="33734596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endParaRPr lang="ru-RU" dirty="0"/>
          </a:p>
        </p:txBody>
      </p:sp>
      <p:pic>
        <p:nvPicPr>
          <p:cNvPr id="39946" name="Picture 2" descr="J:\Цинк\ZN Pictures\361b13a63b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714625" y="2786063"/>
            <a:ext cx="3643313" cy="4071937"/>
          </a:xfrm>
          <a:noFill/>
        </p:spPr>
      </p:pic>
      <p:pic>
        <p:nvPicPr>
          <p:cNvPr id="39939" name="Picture 4" descr="J:\Цинк\ZN Pictures\CIMG165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29250" y="3143250"/>
            <a:ext cx="4262438" cy="3714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40" name="Picture 5" descr="J:\Цинк\ZN Pictures\experts-have-created-robot-expliner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2714625" cy="173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41" name="Picture 8" descr="J:\Цинк\ZN Pictures\news-2-16_11_09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-285750" y="3357563"/>
            <a:ext cx="3495675" cy="476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42" name="Picture 10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429000" y="4429125"/>
            <a:ext cx="2571750" cy="2214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43" name="Picture 11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334000" y="-285750"/>
            <a:ext cx="3810000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44" name="Picture 3" descr="J:\Цинк\ZN Pictures\631336.jpe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0" y="1285875"/>
            <a:ext cx="3714750" cy="2335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45" name="Picture 7" descr="J:\Цинк\ZN Pictures\images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143625" y="2071688"/>
            <a:ext cx="3000375" cy="2005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47" name="Picture 13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2000250" y="0"/>
            <a:ext cx="4572000" cy="2867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0128950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Rectangle 2"/>
          <p:cNvSpPr>
            <a:spLocks noGrp="1" noChangeArrowheads="1"/>
          </p:cNvSpPr>
          <p:nvPr>
            <p:ph type="title"/>
          </p:nvPr>
        </p:nvSpPr>
        <p:spPr>
          <a:xfrm>
            <a:off x="250825" y="4292600"/>
            <a:ext cx="2376488" cy="1071563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endParaRPr lang="en-GB" sz="4000" dirty="0" smtClean="0"/>
          </a:p>
        </p:txBody>
      </p:sp>
      <p:sp>
        <p:nvSpPr>
          <p:cNvPr id="22531" name="Rectangle 3"/>
          <p:cNvSpPr>
            <a:spLocks noGrp="1" noChangeArrowheads="1"/>
          </p:cNvSpPr>
          <p:nvPr>
            <p:ph idx="1"/>
          </p:nvPr>
        </p:nvSpPr>
        <p:spPr>
          <a:xfrm>
            <a:off x="1258888" y="4365625"/>
            <a:ext cx="2376487" cy="1943100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endParaRPr lang="en-GB" dirty="0" smtClean="0"/>
          </a:p>
        </p:txBody>
      </p:sp>
      <p:pic>
        <p:nvPicPr>
          <p:cNvPr id="9220" name="Picture 6" descr="F2Pagaddertoren_photo2_caseID5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88125" y="404813"/>
            <a:ext cx="2332038" cy="3960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1" name="Picture 7" descr="892___0198_7_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84775" y="4179888"/>
            <a:ext cx="3959225" cy="2678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2" name="Picture 3" descr="Steel Framed House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4572000" cy="3141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3" name="Picture 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924300" y="0"/>
            <a:ext cx="2776538" cy="2636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4" name="Picture 4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-107950" y="3141663"/>
            <a:ext cx="5246688" cy="3716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5" name="Picture 7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348038" y="2060575"/>
            <a:ext cx="4067175" cy="2738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107818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SC metro sta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5219700" cy="3917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3" name="Picture 2" descr="SC transport hub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067175" y="0"/>
            <a:ext cx="5076825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4" name="Picture 2" descr="SC transport hub2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140200" y="3573463"/>
            <a:ext cx="5003800" cy="3284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5" name="Picture 3" descr="Galv structural and walkway EP.jpg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3748088"/>
            <a:ext cx="4143375" cy="3109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6" name="Picture 7" descr="J:\Цинк\ZN Pictures\puti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428875" y="2500313"/>
            <a:ext cx="4286250" cy="3214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6922179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endParaRPr lang="ru-RU" dirty="0"/>
          </a:p>
        </p:txBody>
      </p:sp>
      <p:pic>
        <p:nvPicPr>
          <p:cNvPr id="29699" name="Picture 5" descr="J:\Цинк\ZN Pictures\Pict_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51475" y="0"/>
            <a:ext cx="3692525" cy="3714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0" name="Picture 6" descr="J:\Цинк\ZN Pictures\Pict_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4243388" cy="3357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1" name="Picture 8" descr="J:\Цинк\ZN Pictures\269048_Nefteprovod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57813" y="3786188"/>
            <a:ext cx="3786187" cy="3071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2" name="Picture 4" descr="J:\Цинк\ZN Pictures\Pict_13.jpg"/>
          <p:cNvPicPr>
            <a:picLocks noGrp="1" noChangeAspect="1" noChangeArrowheads="1"/>
          </p:cNvPicPr>
          <p:nvPr>
            <p:ph idx="1"/>
          </p:nvPr>
        </p:nvPicPr>
        <p:blipFill>
          <a:blip r:embed="rId5" cstate="print"/>
          <a:srcRect/>
          <a:stretch>
            <a:fillRect/>
          </a:stretch>
        </p:blipFill>
        <p:spPr>
          <a:xfrm>
            <a:off x="0" y="3000375"/>
            <a:ext cx="2713038" cy="4114800"/>
          </a:xfrm>
          <a:noFill/>
        </p:spPr>
      </p:pic>
      <p:pic>
        <p:nvPicPr>
          <p:cNvPr id="29703" name="Picture 9" descr="J:\Цинк\ZN Pictures\02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643188" y="0"/>
            <a:ext cx="3929062" cy="523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4" name="Picture 7" descr="J:\Цинк\ZN Pictures\PA020046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643188" y="3786188"/>
            <a:ext cx="4095750" cy="3071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9354275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Структура рынка ГЦ </a:t>
            </a:r>
            <a:r>
              <a:rPr lang="ru-RU" dirty="0" smtClean="0"/>
              <a:t>в РФ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val="2098043386"/>
              </p:ext>
            </p:extLst>
          </p:nvPr>
        </p:nvGraphicFramePr>
        <p:xfrm>
          <a:off x="971600" y="1628800"/>
          <a:ext cx="7344816" cy="45365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539750" y="6237288"/>
            <a:ext cx="8158163" cy="44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ctr">
              <a:lnSpc>
                <a:spcPct val="80000"/>
              </a:lnSpc>
              <a:spcBef>
                <a:spcPct val="20000"/>
              </a:spcBef>
              <a:buClr>
                <a:schemeClr val="tx2"/>
              </a:buClr>
              <a:buSzPct val="115000"/>
              <a:buFont typeface="Wingdings" pitchFamily="2" charset="2"/>
              <a:buChar char="§"/>
              <a:defRPr/>
            </a:pPr>
            <a:endParaRPr lang="ru-RU" sz="400" dirty="0"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marL="342900" indent="-342900" algn="ctr">
              <a:lnSpc>
                <a:spcPct val="80000"/>
              </a:lnSpc>
              <a:spcBef>
                <a:spcPct val="20000"/>
              </a:spcBef>
              <a:buClr>
                <a:schemeClr val="tx2"/>
              </a:buClr>
              <a:buSzPct val="115000"/>
              <a:buFont typeface="Wingdings" pitchFamily="2" charset="2"/>
              <a:buNone/>
              <a:defRPr/>
            </a:pPr>
            <a:r>
              <a:rPr lang="ru-RU" sz="1600" b="1" i="1" dirty="0">
                <a:solidFill>
                  <a:srgbClr val="250288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НКП «Центр по развитию Цинка»  </a:t>
            </a:r>
            <a:r>
              <a:rPr lang="ru-RU" b="1" i="1" dirty="0">
                <a:solidFill>
                  <a:srgbClr val="250288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onotype Corsiva" pitchFamily="66" charset="0"/>
              </a:rPr>
              <a:t> </a:t>
            </a:r>
            <a:r>
              <a:rPr lang="ru-RU" sz="1400" b="1" i="1" dirty="0">
                <a:solidFill>
                  <a:srgbClr val="250288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Полькин В. И.</a:t>
            </a:r>
          </a:p>
          <a:p>
            <a:pPr marL="342900" indent="-342900" algn="ctr">
              <a:lnSpc>
                <a:spcPct val="80000"/>
              </a:lnSpc>
              <a:spcBef>
                <a:spcPct val="20000"/>
              </a:spcBef>
              <a:buClr>
                <a:schemeClr val="tx2"/>
              </a:buClr>
              <a:buSzPct val="115000"/>
              <a:buFont typeface="Wingdings" pitchFamily="2" charset="2"/>
              <a:buNone/>
              <a:defRPr/>
            </a:pPr>
            <a:endParaRPr lang="ru-RU" sz="1400" b="1" i="1" u="sng" dirty="0">
              <a:solidFill>
                <a:srgbClr val="250288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marL="342900" indent="-342900" algn="ctr">
              <a:lnSpc>
                <a:spcPct val="80000"/>
              </a:lnSpc>
              <a:spcBef>
                <a:spcPct val="20000"/>
              </a:spcBef>
              <a:buClr>
                <a:schemeClr val="tx2"/>
              </a:buClr>
              <a:buSzPct val="115000"/>
              <a:buFont typeface="Wingdings" pitchFamily="2" charset="2"/>
              <a:buNone/>
              <a:defRPr/>
            </a:pPr>
            <a:endParaRPr lang="ru-RU" b="1" i="1" u="sng" dirty="0">
              <a:solidFill>
                <a:srgbClr val="250288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pic>
        <p:nvPicPr>
          <p:cNvPr id="6" name="Picture 4" descr="COLOR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950" y="6165850"/>
            <a:ext cx="503238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63200382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011222"/>
          </a:xfrm>
        </p:spPr>
        <p:txBody>
          <a:bodyPr/>
          <a:lstStyle/>
          <a:p>
            <a:r>
              <a:rPr lang="ru-RU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Линии ГЦ в СНГ</a:t>
            </a:r>
            <a:endParaRPr lang="ru-RU" dirty="0">
              <a:solidFill>
                <a:schemeClr val="accent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8" name="Диаграмма 7"/>
          <p:cNvGraphicFramePr/>
          <p:nvPr/>
        </p:nvGraphicFramePr>
        <p:xfrm>
          <a:off x="928662" y="1357298"/>
          <a:ext cx="7643866" cy="450059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539750" y="6237288"/>
            <a:ext cx="8158163" cy="44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ctr">
              <a:lnSpc>
                <a:spcPct val="80000"/>
              </a:lnSpc>
              <a:spcBef>
                <a:spcPct val="20000"/>
              </a:spcBef>
              <a:buClr>
                <a:schemeClr val="tx2"/>
              </a:buClr>
              <a:buSzPct val="115000"/>
              <a:buFont typeface="Wingdings" pitchFamily="2" charset="2"/>
              <a:buChar char="§"/>
              <a:defRPr/>
            </a:pPr>
            <a:endParaRPr lang="ru-RU" sz="400" dirty="0"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marL="342900" indent="-342900" algn="ctr">
              <a:lnSpc>
                <a:spcPct val="80000"/>
              </a:lnSpc>
              <a:spcBef>
                <a:spcPct val="20000"/>
              </a:spcBef>
              <a:buClr>
                <a:schemeClr val="tx2"/>
              </a:buClr>
              <a:buSzPct val="115000"/>
              <a:buFont typeface="Wingdings" pitchFamily="2" charset="2"/>
              <a:buNone/>
              <a:defRPr/>
            </a:pPr>
            <a:r>
              <a:rPr lang="ru-RU" sz="1600" b="1" i="1" dirty="0">
                <a:solidFill>
                  <a:srgbClr val="250288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НКП «Центр по развитию Цинка»  </a:t>
            </a:r>
            <a:r>
              <a:rPr lang="ru-RU" b="1" i="1" dirty="0">
                <a:solidFill>
                  <a:srgbClr val="250288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onotype Corsiva" pitchFamily="66" charset="0"/>
              </a:rPr>
              <a:t> </a:t>
            </a:r>
            <a:r>
              <a:rPr lang="ru-RU" sz="1400" b="1" i="1" dirty="0">
                <a:solidFill>
                  <a:srgbClr val="250288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Полькин В. И.</a:t>
            </a:r>
          </a:p>
          <a:p>
            <a:pPr marL="342900" indent="-342900" algn="ctr">
              <a:lnSpc>
                <a:spcPct val="80000"/>
              </a:lnSpc>
              <a:spcBef>
                <a:spcPct val="20000"/>
              </a:spcBef>
              <a:buClr>
                <a:schemeClr val="tx2"/>
              </a:buClr>
              <a:buSzPct val="115000"/>
              <a:buFont typeface="Wingdings" pitchFamily="2" charset="2"/>
              <a:buNone/>
              <a:defRPr/>
            </a:pPr>
            <a:endParaRPr lang="ru-RU" sz="1400" b="1" i="1" u="sng" dirty="0">
              <a:solidFill>
                <a:srgbClr val="250288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marL="342900" indent="-342900" algn="ctr">
              <a:lnSpc>
                <a:spcPct val="80000"/>
              </a:lnSpc>
              <a:spcBef>
                <a:spcPct val="20000"/>
              </a:spcBef>
              <a:buClr>
                <a:schemeClr val="tx2"/>
              </a:buClr>
              <a:buSzPct val="115000"/>
              <a:buFont typeface="Wingdings" pitchFamily="2" charset="2"/>
              <a:buNone/>
              <a:defRPr/>
            </a:pPr>
            <a:endParaRPr lang="ru-RU" b="1" i="1" u="sng" dirty="0">
              <a:solidFill>
                <a:srgbClr val="250288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pic>
        <p:nvPicPr>
          <p:cNvPr id="11" name="Picture 4" descr="COLOR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950" y="6165850"/>
            <a:ext cx="503238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5126683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714356"/>
            <a:ext cx="8229600" cy="5595004"/>
          </a:xfrm>
        </p:spPr>
        <p:txBody>
          <a:bodyPr>
            <a:normAutofit lnSpcReduction="10000"/>
          </a:bodyPr>
          <a:lstStyle/>
          <a:p>
            <a:r>
              <a:rPr lang="ru-RU" dirty="0"/>
              <a:t>За последние </a:t>
            </a:r>
            <a:r>
              <a:rPr lang="ru-RU" dirty="0" smtClean="0"/>
              <a:t>15  </a:t>
            </a:r>
            <a:r>
              <a:rPr lang="ru-RU" dirty="0"/>
              <a:t>лет у нас в стране сформировалась новая отрасль - горячее цинкование готовых деталей и конструкций. </a:t>
            </a:r>
            <a:endParaRPr lang="ru-RU" dirty="0" smtClean="0"/>
          </a:p>
          <a:p>
            <a:r>
              <a:rPr lang="ru-RU" dirty="0" smtClean="0"/>
              <a:t>Появилось </a:t>
            </a:r>
            <a:r>
              <a:rPr lang="ru-RU" dirty="0"/>
              <a:t>свыше </a:t>
            </a:r>
            <a:r>
              <a:rPr lang="ru-RU" dirty="0" smtClean="0"/>
              <a:t>60 </a:t>
            </a:r>
            <a:r>
              <a:rPr lang="ru-RU" dirty="0"/>
              <a:t>новых заводов, большинство </a:t>
            </a:r>
            <a:r>
              <a:rPr lang="ru-RU" dirty="0" smtClean="0"/>
              <a:t>12-13 </a:t>
            </a:r>
            <a:r>
              <a:rPr lang="ru-RU" dirty="0"/>
              <a:t>метров, позволяющие цинковать крупногабаритные </a:t>
            </a:r>
            <a:r>
              <a:rPr lang="ru-RU" dirty="0" smtClean="0"/>
              <a:t>металлоконструкции.</a:t>
            </a:r>
          </a:p>
          <a:p>
            <a:r>
              <a:rPr lang="ru-RU" dirty="0" smtClean="0"/>
              <a:t>Оборудование </a:t>
            </a:r>
            <a:r>
              <a:rPr lang="ru-RU" dirty="0"/>
              <a:t>поставляется ведущими западными фирмами: </a:t>
            </a:r>
            <a:r>
              <a:rPr lang="en-US" dirty="0"/>
              <a:t>W</a:t>
            </a:r>
            <a:r>
              <a:rPr lang="ru-RU" dirty="0"/>
              <a:t>.</a:t>
            </a:r>
            <a:r>
              <a:rPr lang="en-US" dirty="0"/>
              <a:t>Pilling</a:t>
            </a:r>
            <a:r>
              <a:rPr lang="ru-RU" dirty="0"/>
              <a:t>, </a:t>
            </a:r>
            <a:r>
              <a:rPr lang="en-US" dirty="0" smtClean="0"/>
              <a:t>WESTECH</a:t>
            </a:r>
            <a:r>
              <a:rPr lang="ru-RU" dirty="0"/>
              <a:t>, </a:t>
            </a:r>
            <a:r>
              <a:rPr lang="en-US" dirty="0" smtClean="0"/>
              <a:t>BISOL</a:t>
            </a:r>
            <a:r>
              <a:rPr lang="ru-RU" dirty="0" smtClean="0"/>
              <a:t>, </a:t>
            </a:r>
            <a:r>
              <a:rPr lang="en-US" dirty="0" smtClean="0"/>
              <a:t>Sirio</a:t>
            </a:r>
            <a:r>
              <a:rPr lang="ru-RU" dirty="0" smtClean="0"/>
              <a:t>, </a:t>
            </a:r>
            <a:r>
              <a:rPr lang="en-US" dirty="0"/>
              <a:t>KVK</a:t>
            </a:r>
            <a:r>
              <a:rPr lang="ru-RU" dirty="0"/>
              <a:t>, </a:t>
            </a:r>
            <a:r>
              <a:rPr lang="ru-RU" dirty="0" smtClean="0"/>
              <a:t>и др. </a:t>
            </a:r>
            <a:endParaRPr lang="en-US" dirty="0" smtClean="0"/>
          </a:p>
          <a:p>
            <a:r>
              <a:rPr lang="ru-RU" dirty="0" smtClean="0"/>
              <a:t>Хим. </a:t>
            </a:r>
            <a:r>
              <a:rPr lang="ru-RU" dirty="0"/>
              <a:t>реактивы для нужд наших заводов </a:t>
            </a:r>
            <a:r>
              <a:rPr lang="ru-RU" dirty="0" smtClean="0"/>
              <a:t>поставляют, компании </a:t>
            </a:r>
            <a:r>
              <a:rPr lang="en-US" dirty="0"/>
              <a:t>Herwig</a:t>
            </a:r>
            <a:r>
              <a:rPr lang="ru-RU" dirty="0"/>
              <a:t>, </a:t>
            </a:r>
            <a:r>
              <a:rPr lang="en-US" dirty="0"/>
              <a:t>Soprin</a:t>
            </a:r>
            <a:r>
              <a:rPr lang="ru-RU" dirty="0"/>
              <a:t> </a:t>
            </a:r>
            <a:r>
              <a:rPr lang="ru-RU" dirty="0" smtClean="0"/>
              <a:t>и ИНТЕРХИММЕТ</a:t>
            </a:r>
            <a:r>
              <a:rPr lang="ru-RU" dirty="0"/>
              <a:t>.</a:t>
            </a:r>
          </a:p>
          <a:p>
            <a:endParaRPr lang="ru-RU" dirty="0"/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539750" y="6237288"/>
            <a:ext cx="8158163" cy="44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ctr">
              <a:lnSpc>
                <a:spcPct val="80000"/>
              </a:lnSpc>
              <a:spcBef>
                <a:spcPct val="20000"/>
              </a:spcBef>
              <a:buClr>
                <a:schemeClr val="tx2"/>
              </a:buClr>
              <a:buSzPct val="115000"/>
              <a:buFont typeface="Wingdings" pitchFamily="2" charset="2"/>
              <a:buChar char="§"/>
              <a:defRPr/>
            </a:pPr>
            <a:endParaRPr lang="ru-RU" sz="400" dirty="0"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marL="342900" indent="-342900" algn="ctr">
              <a:lnSpc>
                <a:spcPct val="80000"/>
              </a:lnSpc>
              <a:spcBef>
                <a:spcPct val="20000"/>
              </a:spcBef>
              <a:buClr>
                <a:schemeClr val="tx2"/>
              </a:buClr>
              <a:buSzPct val="115000"/>
              <a:buFont typeface="Wingdings" pitchFamily="2" charset="2"/>
              <a:buNone/>
              <a:defRPr/>
            </a:pPr>
            <a:r>
              <a:rPr lang="ru-RU" sz="1600" b="1" i="1" dirty="0">
                <a:solidFill>
                  <a:srgbClr val="250288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НКП «Центр по развитию Цинка»  </a:t>
            </a:r>
            <a:r>
              <a:rPr lang="ru-RU" b="1" i="1" dirty="0">
                <a:solidFill>
                  <a:srgbClr val="250288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onotype Corsiva" pitchFamily="66" charset="0"/>
              </a:rPr>
              <a:t> </a:t>
            </a:r>
            <a:r>
              <a:rPr lang="ru-RU" sz="1400" b="1" i="1" dirty="0">
                <a:solidFill>
                  <a:srgbClr val="250288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Полькин В. И.</a:t>
            </a:r>
          </a:p>
          <a:p>
            <a:pPr marL="342900" indent="-342900" algn="ctr">
              <a:lnSpc>
                <a:spcPct val="80000"/>
              </a:lnSpc>
              <a:spcBef>
                <a:spcPct val="20000"/>
              </a:spcBef>
              <a:buClr>
                <a:schemeClr val="tx2"/>
              </a:buClr>
              <a:buSzPct val="115000"/>
              <a:buFont typeface="Wingdings" pitchFamily="2" charset="2"/>
              <a:buNone/>
              <a:defRPr/>
            </a:pPr>
            <a:endParaRPr lang="ru-RU" sz="1400" b="1" i="1" u="sng" dirty="0">
              <a:solidFill>
                <a:srgbClr val="250288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marL="342900" indent="-342900" algn="ctr">
              <a:lnSpc>
                <a:spcPct val="80000"/>
              </a:lnSpc>
              <a:spcBef>
                <a:spcPct val="20000"/>
              </a:spcBef>
              <a:buClr>
                <a:schemeClr val="tx2"/>
              </a:buClr>
              <a:buSzPct val="115000"/>
              <a:buFont typeface="Wingdings" pitchFamily="2" charset="2"/>
              <a:buNone/>
              <a:defRPr/>
            </a:pPr>
            <a:endParaRPr lang="ru-RU" b="1" i="1" u="sng" dirty="0">
              <a:solidFill>
                <a:srgbClr val="250288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pic>
        <p:nvPicPr>
          <p:cNvPr id="5" name="Picture 4" descr="COLOR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950" y="6165850"/>
            <a:ext cx="503238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50557191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4"/>
          <p:cNvSpPr>
            <a:spLocks noGrp="1"/>
          </p:cNvSpPr>
          <p:nvPr>
            <p:ph type="title"/>
          </p:nvPr>
        </p:nvSpPr>
        <p:spPr>
          <a:noFill/>
        </p:spPr>
        <p:txBody>
          <a:bodyPr anchorCtr="0"/>
          <a:lstStyle/>
          <a:p>
            <a:endParaRPr lang="ru-RU" dirty="0" smtClean="0">
              <a:solidFill>
                <a:schemeClr val="tx1"/>
              </a:solidFill>
              <a:effectLst/>
            </a:endParaRPr>
          </a:p>
        </p:txBody>
      </p:sp>
      <p:pic>
        <p:nvPicPr>
          <p:cNvPr id="6147" name="Picture 6" descr="Картинка 68 из 6846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4284663" cy="4076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8" name="Picture 12" descr="Картинка 379 из 6846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284663" y="0"/>
            <a:ext cx="4859337" cy="337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9" name="Picture 14" descr="Картинка 794 из 6846">
            <a:hlinkClick r:id="rId6"/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3048000"/>
            <a:ext cx="3708400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0" name="Picture 16" descr="Картинка 895 из 6846">
            <a:hlinkClick r:id="rId8"/>
          </p:cNvPr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635375" y="3048000"/>
            <a:ext cx="5508625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1" name="Picture 17" descr="Картинка 158 из 6846">
            <a:hlinkClick r:id="rId10"/>
          </p:cNvPr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3059113" y="2565400"/>
            <a:ext cx="2667000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4284409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6500813" y="214313"/>
            <a:ext cx="2643187" cy="3994150"/>
          </a:xfrm>
        </p:spPr>
        <p:txBody>
          <a:bodyPr/>
          <a:lstStyle/>
          <a:p>
            <a:pPr eaLnBrk="1" hangingPunct="1">
              <a:buFont typeface="Arial" pitchFamily="34" charset="0"/>
              <a:buChar char="•"/>
              <a:defRPr/>
            </a:pPr>
            <a:r>
              <a:rPr lang="ru-RU" sz="1800" b="1" dirty="0" smtClean="0"/>
              <a:t>Линии ГЦ металлоконструкций</a:t>
            </a:r>
            <a:br>
              <a:rPr lang="ru-RU" sz="1800" b="1" dirty="0" smtClean="0"/>
            </a:br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1800" dirty="0" smtClean="0"/>
              <a:t>- В России около</a:t>
            </a:r>
            <a:br>
              <a:rPr lang="ru-RU" sz="1800" dirty="0" smtClean="0"/>
            </a:br>
            <a:r>
              <a:rPr lang="ru-RU" sz="1800" dirty="0" smtClean="0"/>
              <a:t>60 заводов ГЦ</a:t>
            </a:r>
            <a:br>
              <a:rPr lang="ru-RU" sz="1800" dirty="0" smtClean="0"/>
            </a:br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1800" dirty="0" smtClean="0"/>
              <a:t>-  Ежегодно строилось  3-4 новых предприятия</a:t>
            </a:r>
            <a:br>
              <a:rPr lang="ru-RU" sz="1800" dirty="0" smtClean="0"/>
            </a:br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1800" dirty="0" smtClean="0">
                <a:solidFill>
                  <a:srgbClr val="FF0000"/>
                </a:solidFill>
              </a:rPr>
              <a:t>ПОТЕНЦИАЛ ЕСТЬ!</a:t>
            </a:r>
          </a:p>
        </p:txBody>
      </p:sp>
      <p:pic>
        <p:nvPicPr>
          <p:cNvPr id="49155" name="Picture 3"/>
          <p:cNvPicPr>
            <a:picLocks noGrp="1" noChangeAspect="1" noChangeArrowheads="1"/>
          </p:cNvPicPr>
          <p:nvPr>
            <p:ph type="body" idx="4294967295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0"/>
            <a:ext cx="6286500" cy="5910263"/>
          </a:xfrm>
        </p:spPr>
      </p:pic>
      <p:pic>
        <p:nvPicPr>
          <p:cNvPr id="49156" name="Picture 6" descr="map-for-intergalva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62463" y="4476750"/>
            <a:ext cx="4681537" cy="2381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6408981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Тенденции рынка ГЦ</a:t>
            </a:r>
            <a:endParaRPr lang="ru-RU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785926"/>
            <a:ext cx="8229600" cy="4340237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ru-RU" dirty="0" smtClean="0"/>
              <a:t>Ежегодный рост мирового рынка </a:t>
            </a:r>
            <a:r>
              <a:rPr lang="en-US" dirty="0" smtClean="0"/>
              <a:t>&gt;</a:t>
            </a:r>
            <a:r>
              <a:rPr lang="ru-RU" dirty="0" smtClean="0"/>
              <a:t>6%</a:t>
            </a:r>
          </a:p>
          <a:p>
            <a:pPr>
              <a:lnSpc>
                <a:spcPct val="150000"/>
              </a:lnSpc>
            </a:pPr>
            <a:r>
              <a:rPr lang="ru-RU" dirty="0" smtClean="0"/>
              <a:t>Рост в «развивающихся» регионах </a:t>
            </a:r>
            <a:r>
              <a:rPr lang="en-US" dirty="0" smtClean="0"/>
              <a:t>&gt;</a:t>
            </a:r>
            <a:r>
              <a:rPr lang="ru-RU" dirty="0" smtClean="0"/>
              <a:t>10%</a:t>
            </a:r>
          </a:p>
          <a:p>
            <a:pPr>
              <a:lnSpc>
                <a:spcPct val="150000"/>
              </a:lnSpc>
            </a:pPr>
            <a:r>
              <a:rPr lang="ru-RU" dirty="0" smtClean="0"/>
              <a:t>При «растущем» рынке до </a:t>
            </a:r>
            <a:r>
              <a:rPr lang="en-US" dirty="0" smtClean="0"/>
              <a:t>&gt;</a:t>
            </a:r>
            <a:r>
              <a:rPr lang="ru-RU" dirty="0" smtClean="0"/>
              <a:t>12%</a:t>
            </a:r>
            <a:endParaRPr lang="ru-RU" dirty="0"/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539750" y="6237288"/>
            <a:ext cx="8158163" cy="44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ctr">
              <a:lnSpc>
                <a:spcPct val="80000"/>
              </a:lnSpc>
              <a:spcBef>
                <a:spcPct val="20000"/>
              </a:spcBef>
              <a:buClr>
                <a:schemeClr val="tx2"/>
              </a:buClr>
              <a:buSzPct val="115000"/>
              <a:buFont typeface="Wingdings" pitchFamily="2" charset="2"/>
              <a:buChar char="§"/>
              <a:defRPr/>
            </a:pPr>
            <a:endParaRPr lang="ru-RU" sz="400" dirty="0"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marL="342900" indent="-342900" algn="ctr">
              <a:lnSpc>
                <a:spcPct val="80000"/>
              </a:lnSpc>
              <a:spcBef>
                <a:spcPct val="20000"/>
              </a:spcBef>
              <a:buClr>
                <a:schemeClr val="tx2"/>
              </a:buClr>
              <a:buSzPct val="115000"/>
              <a:buFont typeface="Wingdings" pitchFamily="2" charset="2"/>
              <a:buNone/>
              <a:defRPr/>
            </a:pPr>
            <a:r>
              <a:rPr lang="ru-RU" sz="1600" b="1" i="1" dirty="0">
                <a:solidFill>
                  <a:srgbClr val="250288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НКП «Центр по развитию Цинка»  </a:t>
            </a:r>
            <a:r>
              <a:rPr lang="ru-RU" b="1" i="1" dirty="0">
                <a:solidFill>
                  <a:srgbClr val="250288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onotype Corsiva" pitchFamily="66" charset="0"/>
              </a:rPr>
              <a:t> </a:t>
            </a:r>
            <a:r>
              <a:rPr lang="ru-RU" sz="1400" b="1" i="1" dirty="0">
                <a:solidFill>
                  <a:srgbClr val="250288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Полькин В. И.</a:t>
            </a:r>
          </a:p>
          <a:p>
            <a:pPr marL="342900" indent="-342900" algn="ctr">
              <a:lnSpc>
                <a:spcPct val="80000"/>
              </a:lnSpc>
              <a:spcBef>
                <a:spcPct val="20000"/>
              </a:spcBef>
              <a:buClr>
                <a:schemeClr val="tx2"/>
              </a:buClr>
              <a:buSzPct val="115000"/>
              <a:buFont typeface="Wingdings" pitchFamily="2" charset="2"/>
              <a:buNone/>
              <a:defRPr/>
            </a:pPr>
            <a:endParaRPr lang="ru-RU" sz="1400" b="1" i="1" u="sng" dirty="0">
              <a:solidFill>
                <a:srgbClr val="250288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marL="342900" indent="-342900" algn="ctr">
              <a:lnSpc>
                <a:spcPct val="80000"/>
              </a:lnSpc>
              <a:spcBef>
                <a:spcPct val="20000"/>
              </a:spcBef>
              <a:buClr>
                <a:schemeClr val="tx2"/>
              </a:buClr>
              <a:buSzPct val="115000"/>
              <a:buFont typeface="Wingdings" pitchFamily="2" charset="2"/>
              <a:buNone/>
              <a:defRPr/>
            </a:pPr>
            <a:endParaRPr lang="ru-RU" b="1" i="1" u="sng" dirty="0">
              <a:solidFill>
                <a:srgbClr val="250288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pic>
        <p:nvPicPr>
          <p:cNvPr id="5" name="Picture 4" descr="COLOR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950" y="6165850"/>
            <a:ext cx="503238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186780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C000"/>
                </a:solidFill>
              </a:rPr>
              <a:t>Особенности рынка РФ</a:t>
            </a:r>
            <a:endParaRPr lang="ru-RU" dirty="0">
              <a:solidFill>
                <a:srgbClr val="FFC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268760"/>
            <a:ext cx="8712968" cy="5040600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ru-RU" sz="2400" b="1" dirty="0" smtClean="0"/>
              <a:t>Строят под «свои» заказы </a:t>
            </a:r>
            <a:r>
              <a:rPr lang="ru-RU" sz="2400" dirty="0" smtClean="0"/>
              <a:t>«ПИК» Н. Новгород, «Система 5» Тверь;</a:t>
            </a:r>
          </a:p>
          <a:p>
            <a:r>
              <a:rPr lang="ru-RU" sz="2400" b="1" dirty="0" smtClean="0"/>
              <a:t>Ставят дополнительные линии </a:t>
            </a:r>
            <a:r>
              <a:rPr lang="ru-RU" sz="2400" dirty="0" smtClean="0"/>
              <a:t>«Агрисовгаз» Малоярославец, «УралЭлектромедь» В. Пышма, «Точинвест» Рязань, </a:t>
            </a:r>
            <a:r>
              <a:rPr lang="ru-RU" sz="2400" b="1" dirty="0"/>
              <a:t>«КТЦ«Металлоконструкция</a:t>
            </a:r>
            <a:r>
              <a:rPr lang="ru-RU" sz="2400" b="1" dirty="0" smtClean="0"/>
              <a:t>»</a:t>
            </a:r>
            <a:r>
              <a:rPr lang="ru-RU" sz="2400" dirty="0"/>
              <a:t> </a:t>
            </a:r>
            <a:endParaRPr lang="ru-RU" sz="2400" dirty="0" smtClean="0"/>
          </a:p>
          <a:p>
            <a:pPr marL="137160" indent="0">
              <a:buNone/>
            </a:pPr>
            <a:r>
              <a:rPr lang="ru-RU" sz="2400" dirty="0"/>
              <a:t> </a:t>
            </a:r>
            <a:r>
              <a:rPr lang="ru-RU" sz="2400" dirty="0" smtClean="0"/>
              <a:t>     </a:t>
            </a:r>
            <a:r>
              <a:rPr lang="ru-RU" sz="2400" dirty="0" smtClean="0"/>
              <a:t>г. Ульяновск;</a:t>
            </a:r>
            <a:endParaRPr lang="ru-RU" sz="2400" dirty="0" smtClean="0"/>
          </a:p>
          <a:p>
            <a:pPr>
              <a:lnSpc>
                <a:spcPct val="150000"/>
              </a:lnSpc>
            </a:pPr>
            <a:r>
              <a:rPr lang="ru-RU" sz="2400" b="1" dirty="0" smtClean="0"/>
              <a:t>Расширяют  географию бизнеса </a:t>
            </a:r>
            <a:r>
              <a:rPr lang="ru-RU" sz="2400" dirty="0"/>
              <a:t>«Агрисовгаз» </a:t>
            </a:r>
            <a:endParaRPr lang="ru-RU" sz="2400" dirty="0" smtClean="0"/>
          </a:p>
          <a:p>
            <a:pPr marL="137160" indent="0">
              <a:lnSpc>
                <a:spcPct val="150000"/>
              </a:lnSpc>
              <a:buNone/>
            </a:pPr>
            <a:r>
              <a:rPr lang="ru-RU" sz="2400" dirty="0"/>
              <a:t> </a:t>
            </a:r>
            <a:r>
              <a:rPr lang="ru-RU" sz="2400" dirty="0" smtClean="0"/>
              <a:t>     </a:t>
            </a:r>
            <a:r>
              <a:rPr lang="ru-RU" sz="2400" dirty="0" smtClean="0"/>
              <a:t>С-Петербург</a:t>
            </a:r>
            <a:r>
              <a:rPr lang="ru-RU" sz="2400" dirty="0" smtClean="0"/>
              <a:t>, </a:t>
            </a:r>
            <a:r>
              <a:rPr lang="ru-RU" sz="2400" dirty="0"/>
              <a:t>«Точинвест» </a:t>
            </a:r>
            <a:r>
              <a:rPr lang="ru-RU" sz="2400" dirty="0" smtClean="0"/>
              <a:t> Шадринск.</a:t>
            </a:r>
            <a:endParaRPr lang="ru-RU" sz="2400" dirty="0"/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539750" y="6237288"/>
            <a:ext cx="8158163" cy="44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ctr">
              <a:lnSpc>
                <a:spcPct val="80000"/>
              </a:lnSpc>
              <a:spcBef>
                <a:spcPct val="20000"/>
              </a:spcBef>
              <a:buClr>
                <a:schemeClr val="tx2"/>
              </a:buClr>
              <a:buSzPct val="115000"/>
              <a:buFont typeface="Wingdings" pitchFamily="2" charset="2"/>
              <a:buChar char="§"/>
              <a:defRPr/>
            </a:pPr>
            <a:endParaRPr lang="ru-RU" sz="400" dirty="0"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marL="342900" indent="-342900" algn="ctr">
              <a:lnSpc>
                <a:spcPct val="80000"/>
              </a:lnSpc>
              <a:spcBef>
                <a:spcPct val="20000"/>
              </a:spcBef>
              <a:buClr>
                <a:schemeClr val="tx2"/>
              </a:buClr>
              <a:buSzPct val="115000"/>
              <a:buFont typeface="Wingdings" pitchFamily="2" charset="2"/>
              <a:buNone/>
              <a:defRPr/>
            </a:pPr>
            <a:r>
              <a:rPr lang="ru-RU" sz="1600" b="1" i="1" dirty="0">
                <a:solidFill>
                  <a:srgbClr val="250288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НКП «Центр по развитию Цинка»  </a:t>
            </a:r>
            <a:r>
              <a:rPr lang="ru-RU" b="1" i="1" dirty="0">
                <a:solidFill>
                  <a:srgbClr val="250288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onotype Corsiva" pitchFamily="66" charset="0"/>
              </a:rPr>
              <a:t> </a:t>
            </a:r>
            <a:r>
              <a:rPr lang="ru-RU" sz="1400" b="1" i="1" dirty="0">
                <a:solidFill>
                  <a:srgbClr val="250288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Полькин В. И.</a:t>
            </a:r>
          </a:p>
          <a:p>
            <a:pPr marL="342900" indent="-342900" algn="ctr">
              <a:lnSpc>
                <a:spcPct val="80000"/>
              </a:lnSpc>
              <a:spcBef>
                <a:spcPct val="20000"/>
              </a:spcBef>
              <a:buClr>
                <a:schemeClr val="tx2"/>
              </a:buClr>
              <a:buSzPct val="115000"/>
              <a:buFont typeface="Wingdings" pitchFamily="2" charset="2"/>
              <a:buNone/>
              <a:defRPr/>
            </a:pPr>
            <a:endParaRPr lang="ru-RU" sz="1400" b="1" i="1" u="sng" dirty="0">
              <a:solidFill>
                <a:srgbClr val="250288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marL="342900" indent="-342900" algn="ctr">
              <a:lnSpc>
                <a:spcPct val="80000"/>
              </a:lnSpc>
              <a:spcBef>
                <a:spcPct val="20000"/>
              </a:spcBef>
              <a:buClr>
                <a:schemeClr val="tx2"/>
              </a:buClr>
              <a:buSzPct val="115000"/>
              <a:buFont typeface="Wingdings" pitchFamily="2" charset="2"/>
              <a:buNone/>
              <a:defRPr/>
            </a:pPr>
            <a:endParaRPr lang="ru-RU" b="1" i="1" u="sng" dirty="0">
              <a:solidFill>
                <a:srgbClr val="250288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pic>
        <p:nvPicPr>
          <p:cNvPr id="5" name="Picture 4" descr="COLOR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950" y="6165850"/>
            <a:ext cx="503238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25799195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Перспективные направления ГЦ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Реализация «майских указов»</a:t>
            </a:r>
          </a:p>
          <a:p>
            <a:pPr lvl="1">
              <a:buFont typeface="Wingdings" pitchFamily="2" charset="2"/>
              <a:buChar char="Ø"/>
            </a:pPr>
            <a:r>
              <a:rPr lang="ru-RU" dirty="0" smtClean="0"/>
              <a:t>Комфортная городская среда</a:t>
            </a:r>
          </a:p>
          <a:p>
            <a:pPr lvl="1">
              <a:buFont typeface="Wingdings" pitchFamily="2" charset="2"/>
              <a:buChar char="Ø"/>
            </a:pPr>
            <a:r>
              <a:rPr lang="ru-RU" dirty="0" smtClean="0"/>
              <a:t>Дороги и мосты</a:t>
            </a:r>
          </a:p>
          <a:p>
            <a:pPr lvl="1">
              <a:buFont typeface="Wingdings" pitchFamily="2" charset="2"/>
              <a:buChar char="Ø"/>
            </a:pPr>
            <a:r>
              <a:rPr lang="ru-RU" dirty="0" smtClean="0"/>
              <a:t>РЖД </a:t>
            </a:r>
          </a:p>
          <a:p>
            <a:pPr lvl="1">
              <a:buFont typeface="Wingdings" pitchFamily="2" charset="2"/>
              <a:buChar char="Ø"/>
            </a:pPr>
            <a:r>
              <a:rPr lang="ru-RU" dirty="0" smtClean="0"/>
              <a:t>Аэропорты</a:t>
            </a:r>
          </a:p>
          <a:p>
            <a:pPr lvl="1">
              <a:buFont typeface="Wingdings" pitchFamily="2" charset="2"/>
              <a:buChar char="Ø"/>
            </a:pPr>
            <a:r>
              <a:rPr lang="ru-RU" dirty="0" smtClean="0"/>
              <a:t>Инфраструктура</a:t>
            </a:r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539750" y="6237288"/>
            <a:ext cx="8158163" cy="44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ctr">
              <a:lnSpc>
                <a:spcPct val="80000"/>
              </a:lnSpc>
              <a:spcBef>
                <a:spcPct val="20000"/>
              </a:spcBef>
              <a:buClr>
                <a:schemeClr val="tx2"/>
              </a:buClr>
              <a:buSzPct val="115000"/>
              <a:buFont typeface="Wingdings" pitchFamily="2" charset="2"/>
              <a:buChar char="§"/>
              <a:defRPr/>
            </a:pPr>
            <a:endParaRPr lang="ru-RU" sz="400" dirty="0"/>
          </a:p>
          <a:p>
            <a:pPr marL="342900" indent="-342900" algn="ctr">
              <a:lnSpc>
                <a:spcPct val="80000"/>
              </a:lnSpc>
              <a:spcBef>
                <a:spcPct val="20000"/>
              </a:spcBef>
              <a:buClr>
                <a:schemeClr val="tx2"/>
              </a:buClr>
              <a:buSzPct val="115000"/>
              <a:buFont typeface="Wingdings" pitchFamily="2" charset="2"/>
              <a:buNone/>
              <a:defRPr/>
            </a:pPr>
            <a:r>
              <a:rPr lang="ru-RU" sz="1600" b="1" i="1" dirty="0">
                <a:solidFill>
                  <a:srgbClr val="250288"/>
                </a:solidFill>
              </a:rPr>
              <a:t>НКП «Центр по развитию Цинка»  </a:t>
            </a:r>
            <a:r>
              <a:rPr lang="ru-RU" b="1" i="1" dirty="0">
                <a:solidFill>
                  <a:srgbClr val="250288"/>
                </a:solidFill>
                <a:latin typeface="Monotype Corsiva" pitchFamily="66" charset="0"/>
              </a:rPr>
              <a:t> </a:t>
            </a:r>
            <a:r>
              <a:rPr lang="ru-RU" sz="1400" b="1" i="1" dirty="0">
                <a:solidFill>
                  <a:srgbClr val="250288"/>
                </a:solidFill>
              </a:rPr>
              <a:t>Полькин В. И.</a:t>
            </a:r>
          </a:p>
          <a:p>
            <a:pPr marL="342900" indent="-342900" algn="ctr">
              <a:lnSpc>
                <a:spcPct val="80000"/>
              </a:lnSpc>
              <a:spcBef>
                <a:spcPct val="20000"/>
              </a:spcBef>
              <a:buClr>
                <a:schemeClr val="tx2"/>
              </a:buClr>
              <a:buSzPct val="115000"/>
              <a:buFont typeface="Wingdings" pitchFamily="2" charset="2"/>
              <a:buNone/>
              <a:defRPr/>
            </a:pPr>
            <a:endParaRPr lang="ru-RU" sz="1400" b="1" i="1" u="sng" dirty="0">
              <a:solidFill>
                <a:srgbClr val="250288"/>
              </a:solidFill>
            </a:endParaRPr>
          </a:p>
          <a:p>
            <a:pPr marL="342900" indent="-342900" algn="ctr">
              <a:lnSpc>
                <a:spcPct val="80000"/>
              </a:lnSpc>
              <a:spcBef>
                <a:spcPct val="20000"/>
              </a:spcBef>
              <a:buClr>
                <a:schemeClr val="tx2"/>
              </a:buClr>
              <a:buSzPct val="115000"/>
              <a:buFont typeface="Wingdings" pitchFamily="2" charset="2"/>
              <a:buNone/>
              <a:defRPr/>
            </a:pPr>
            <a:endParaRPr lang="ru-RU" b="1" i="1" u="sng" dirty="0">
              <a:solidFill>
                <a:srgbClr val="250288"/>
              </a:solidFill>
            </a:endParaRPr>
          </a:p>
        </p:txBody>
      </p:sp>
      <p:pic>
        <p:nvPicPr>
          <p:cNvPr id="5" name="Picture 4" descr="COLOR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6308725"/>
            <a:ext cx="503238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571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4077072"/>
            <a:ext cx="3553247" cy="16173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2" descr="C:\Users\POL909\Desktop\ГЦ дизайн\Без названия (2)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58086" y="1600200"/>
            <a:ext cx="2724150" cy="16764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5076880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02" name="Содержимое 2"/>
          <p:cNvSpPr>
            <a:spLocks noGrp="1"/>
          </p:cNvSpPr>
          <p:nvPr>
            <p:ph idx="4294967295"/>
          </p:nvPr>
        </p:nvSpPr>
        <p:spPr>
          <a:xfrm>
            <a:off x="428596" y="908050"/>
            <a:ext cx="8143932" cy="5218113"/>
          </a:xfrm>
        </p:spPr>
        <p:txBody>
          <a:bodyPr/>
          <a:lstStyle/>
          <a:p>
            <a:pPr algn="ctr">
              <a:buFont typeface="Wingdings" pitchFamily="2" charset="2"/>
              <a:buNone/>
            </a:pPr>
            <a:r>
              <a:rPr lang="ru-RU" dirty="0"/>
              <a:t>Использование оцинкованного проката позволяет не только получить выигрыш в стоимости и долговечности изделия, по сравнению с другими материалами, но благодаря его уникальным свойствам дает возможность построить красивые и современные объекты. </a:t>
            </a:r>
          </a:p>
          <a:p>
            <a:pPr>
              <a:buFont typeface="Wingdings" pitchFamily="2" charset="2"/>
              <a:buNone/>
            </a:pPr>
            <a:endParaRPr lang="ru-RU" dirty="0"/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539750" y="6237288"/>
            <a:ext cx="8158163" cy="44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 fontAlgn="auto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>
                <a:schemeClr val="tx2"/>
              </a:buClr>
              <a:buSzPct val="115000"/>
              <a:buFont typeface="Wingdings" pitchFamily="2" charset="2"/>
              <a:buNone/>
              <a:defRPr/>
            </a:pPr>
            <a:endParaRPr lang="ru-RU" sz="400" dirty="0">
              <a:effectLst>
                <a:outerShdw blurRad="38100" dist="38100" dir="2700000" algn="tl">
                  <a:srgbClr val="000000"/>
                </a:outerShdw>
              </a:effectLst>
              <a:latin typeface="+mn-lt"/>
              <a:cs typeface="+mn-cs"/>
            </a:endParaRPr>
          </a:p>
          <a:p>
            <a:pPr algn="ctr" fontAlgn="auto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>
                <a:schemeClr val="tx2"/>
              </a:buClr>
              <a:buSzPct val="115000"/>
              <a:buFont typeface="Wingdings" pitchFamily="2" charset="2"/>
              <a:buNone/>
              <a:defRPr/>
            </a:pPr>
            <a:r>
              <a:rPr lang="ru-RU" sz="1600" b="1" i="1" dirty="0">
                <a:solidFill>
                  <a:srgbClr val="250288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rPr>
              <a:t>НКП «Центр по развитию Цинка»  </a:t>
            </a:r>
            <a:r>
              <a:rPr lang="ru-RU" b="1" i="1" dirty="0">
                <a:solidFill>
                  <a:srgbClr val="250288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onotype Corsiva" pitchFamily="66" charset="0"/>
                <a:cs typeface="+mn-cs"/>
              </a:rPr>
              <a:t> </a:t>
            </a:r>
            <a:r>
              <a:rPr lang="ru-RU" sz="1400" b="1" i="1" dirty="0">
                <a:solidFill>
                  <a:srgbClr val="250288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rPr>
              <a:t>Полькин В. И.</a:t>
            </a:r>
          </a:p>
          <a:p>
            <a:pPr algn="ctr" fontAlgn="auto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>
                <a:schemeClr val="tx2"/>
              </a:buClr>
              <a:buSzPct val="115000"/>
              <a:buFont typeface="Wingdings" pitchFamily="2" charset="2"/>
              <a:buNone/>
              <a:defRPr/>
            </a:pPr>
            <a:endParaRPr lang="ru-RU" sz="1400" b="1" i="1" u="sng" dirty="0">
              <a:solidFill>
                <a:srgbClr val="250288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+mn-lt"/>
              <a:cs typeface="+mn-cs"/>
            </a:endParaRPr>
          </a:p>
          <a:p>
            <a:pPr algn="ctr" fontAlgn="auto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>
                <a:schemeClr val="tx2"/>
              </a:buClr>
              <a:buSzPct val="115000"/>
              <a:buFont typeface="Wingdings" pitchFamily="2" charset="2"/>
              <a:buNone/>
              <a:defRPr/>
            </a:pPr>
            <a:endParaRPr lang="ru-RU" b="1" i="1" u="sng" dirty="0">
              <a:solidFill>
                <a:srgbClr val="250288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+mn-lt"/>
              <a:cs typeface="+mn-cs"/>
            </a:endParaRPr>
          </a:p>
        </p:txBody>
      </p:sp>
      <p:pic>
        <p:nvPicPr>
          <p:cNvPr id="5" name="Picture 4" descr="COLOR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950" y="6165850"/>
            <a:ext cx="503238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49" name="Picture 1" descr="C:\Users\Владислав\Desktop\РИС ЛСТК\арплаа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95601" y="3625445"/>
            <a:ext cx="2976597" cy="223244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9385968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ПРИГЛАШАЕМ!</a:t>
            </a:r>
          </a:p>
          <a:p>
            <a:pPr algn="ctr">
              <a:buNone/>
            </a:pP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Юбилейный ХХ Семинар «Цинк защита от коррозии»</a:t>
            </a:r>
          </a:p>
          <a:p>
            <a:pPr algn="ctr">
              <a:buNone/>
            </a:pP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  13 ноября 2019 г.</a:t>
            </a:r>
          </a:p>
          <a:p>
            <a:pPr algn="ctr">
              <a:buNone/>
            </a:pPr>
            <a:endParaRPr lang="ru-RU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  <a:p>
            <a:pPr algn="ctr">
              <a:buNone/>
            </a:pP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«МЕТАЛЛ-ЭКСПО -2019»</a:t>
            </a:r>
            <a:endParaRPr lang="ru-RU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539750" y="6237288"/>
            <a:ext cx="8158163" cy="44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ctr">
              <a:lnSpc>
                <a:spcPct val="80000"/>
              </a:lnSpc>
              <a:spcBef>
                <a:spcPct val="20000"/>
              </a:spcBef>
              <a:buClr>
                <a:schemeClr val="tx2"/>
              </a:buClr>
              <a:buSzPct val="115000"/>
              <a:buFont typeface="Wingdings" pitchFamily="2" charset="2"/>
              <a:buChar char="§"/>
              <a:defRPr/>
            </a:pPr>
            <a:endParaRPr lang="ru-RU" sz="400" dirty="0"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marL="342900" indent="-342900" algn="ctr">
              <a:lnSpc>
                <a:spcPct val="80000"/>
              </a:lnSpc>
              <a:spcBef>
                <a:spcPct val="20000"/>
              </a:spcBef>
              <a:buClr>
                <a:schemeClr val="tx2"/>
              </a:buClr>
              <a:buSzPct val="115000"/>
              <a:buFont typeface="Wingdings" pitchFamily="2" charset="2"/>
              <a:buNone/>
              <a:defRPr/>
            </a:pPr>
            <a:r>
              <a:rPr lang="ru-RU" sz="1600" b="1" i="1" dirty="0">
                <a:solidFill>
                  <a:srgbClr val="250288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НКП «Центр по развитию Цинка»  </a:t>
            </a:r>
            <a:r>
              <a:rPr lang="ru-RU" b="1" i="1" dirty="0">
                <a:solidFill>
                  <a:srgbClr val="250288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onotype Corsiva" pitchFamily="66" charset="0"/>
              </a:rPr>
              <a:t> </a:t>
            </a:r>
            <a:r>
              <a:rPr lang="ru-RU" sz="1400" b="1" i="1" dirty="0">
                <a:solidFill>
                  <a:srgbClr val="250288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Полькин В. И.</a:t>
            </a:r>
          </a:p>
          <a:p>
            <a:pPr marL="342900" indent="-342900" algn="ctr">
              <a:lnSpc>
                <a:spcPct val="80000"/>
              </a:lnSpc>
              <a:spcBef>
                <a:spcPct val="20000"/>
              </a:spcBef>
              <a:buClr>
                <a:schemeClr val="tx2"/>
              </a:buClr>
              <a:buSzPct val="115000"/>
              <a:buFont typeface="Wingdings" pitchFamily="2" charset="2"/>
              <a:buNone/>
              <a:defRPr/>
            </a:pPr>
            <a:endParaRPr lang="ru-RU" sz="1400" b="1" i="1" u="sng" dirty="0">
              <a:solidFill>
                <a:srgbClr val="250288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marL="342900" indent="-342900" algn="ctr">
              <a:lnSpc>
                <a:spcPct val="80000"/>
              </a:lnSpc>
              <a:spcBef>
                <a:spcPct val="20000"/>
              </a:spcBef>
              <a:buClr>
                <a:schemeClr val="tx2"/>
              </a:buClr>
              <a:buSzPct val="115000"/>
              <a:buFont typeface="Wingdings" pitchFamily="2" charset="2"/>
              <a:buNone/>
              <a:defRPr/>
            </a:pPr>
            <a:endParaRPr lang="ru-RU" b="1" i="1" u="sng" dirty="0">
              <a:solidFill>
                <a:srgbClr val="250288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pic>
        <p:nvPicPr>
          <p:cNvPr id="5" name="Picture 4" descr="COLOR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950" y="6165850"/>
            <a:ext cx="503238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ChangeArrowheads="1"/>
          </p:cNvSpPr>
          <p:nvPr/>
        </p:nvSpPr>
        <p:spPr bwMode="auto">
          <a:xfrm>
            <a:off x="1071563" y="2357438"/>
            <a:ext cx="6769100" cy="193642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0488" tIns="44450" rIns="90488" bIns="44450">
            <a:spAutoFit/>
          </a:bodyPr>
          <a:lstStyle/>
          <a:p>
            <a:pPr algn="ctr" eaLnBrk="0" hangingPunct="0">
              <a:defRPr/>
            </a:pPr>
            <a:endParaRPr lang="ru-RU" sz="60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Monotype Corsiva" pitchFamily="66" charset="0"/>
            </a:endParaRPr>
          </a:p>
          <a:p>
            <a:pPr algn="ctr" eaLnBrk="0" hangingPunct="0">
              <a:defRPr/>
            </a:pPr>
            <a:r>
              <a:rPr lang="ru-RU" sz="6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onotype Corsiva" pitchFamily="66" charset="0"/>
              </a:rPr>
              <a:t>Спасибо </a:t>
            </a:r>
            <a:r>
              <a:rPr lang="ru-RU" sz="6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onotype Corsiva" pitchFamily="66" charset="0"/>
              </a:rPr>
              <a:t>за внимание!</a:t>
            </a:r>
            <a:endParaRPr lang="en-GB" sz="6000" b="1" dirty="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Monotype Corsiva" pitchFamily="66" charset="0"/>
            </a:endParaRPr>
          </a:p>
        </p:txBody>
      </p:sp>
      <p:sp>
        <p:nvSpPr>
          <p:cNvPr id="12291" name="Rectangle 3"/>
          <p:cNvSpPr>
            <a:spLocks noChangeArrowheads="1"/>
          </p:cNvSpPr>
          <p:nvPr/>
        </p:nvSpPr>
        <p:spPr bwMode="auto">
          <a:xfrm>
            <a:off x="1835150" y="5000625"/>
            <a:ext cx="5734050" cy="142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None/>
              <a:defRPr/>
            </a:pPr>
            <a:r>
              <a:rPr lang="ru-RU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НКП «Центр по развитию Цинка»</a:t>
            </a:r>
          </a:p>
          <a:p>
            <a:pPr algn="ctr"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None/>
              <a:defRPr/>
            </a:pPr>
            <a:endParaRPr lang="ru-RU" b="1" i="1" dirty="0">
              <a:solidFill>
                <a:srgbClr val="0070C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ahoma" pitchFamily="34" charset="0"/>
              <a:hlinkClick r:id="rId3"/>
            </a:endParaRPr>
          </a:p>
          <a:p>
            <a:pPr algn="ctr"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None/>
              <a:defRPr/>
            </a:pPr>
            <a:r>
              <a:rPr lang="en-US" b="1" i="1" dirty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  <a:hlinkClick r:id="rId3"/>
              </a:rPr>
              <a:t>www.zdc.ru</a:t>
            </a:r>
            <a:endParaRPr lang="ru-RU" b="1" i="1" dirty="0">
              <a:solidFill>
                <a:schemeClr val="accent1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ahoma" pitchFamily="34" charset="0"/>
            </a:endParaRPr>
          </a:p>
          <a:p>
            <a:pPr algn="ctr"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None/>
              <a:defRPr/>
            </a:pPr>
            <a:endParaRPr lang="ru-RU" b="1" i="1" dirty="0">
              <a:solidFill>
                <a:srgbClr val="0070C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ahoma" pitchFamily="34" charset="0"/>
            </a:endParaRPr>
          </a:p>
          <a:p>
            <a:pPr algn="ctr"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None/>
              <a:defRPr/>
            </a:pPr>
            <a:r>
              <a:rPr lang="ru-RU" b="1" i="1" dirty="0">
                <a:solidFill>
                  <a:srgbClr val="0070C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495-772-07-39</a:t>
            </a:r>
          </a:p>
        </p:txBody>
      </p:sp>
      <p:pic>
        <p:nvPicPr>
          <p:cNvPr id="5" name="Picture 5" descr="C:\Users\RoninsWorkStation\YandexDisk\ЦРЦ\Logo-ZDC-big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357554" y="214290"/>
            <a:ext cx="2286016" cy="230257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07333993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5" descr="J:\Цинк\ZN Pictures\2559163872_258c4738c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889250"/>
            <a:ext cx="4214813" cy="4214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endParaRPr lang="ru-RU" dirty="0"/>
          </a:p>
        </p:txBody>
      </p:sp>
      <p:pic>
        <p:nvPicPr>
          <p:cNvPr id="26630" name="Picture 6" descr="J:\Цинк\ZN Pictures\12725781073OlZkM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80700" y="3899344"/>
            <a:ext cx="5149850" cy="3438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31" name="Picture 8" descr="J:\Цинк\ZN Pictures\truba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56631" y="-148594"/>
            <a:ext cx="4630737" cy="30378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32" name="Picture 2" descr="J:\Цинк\ZN Pictures\381.jpg"/>
          <p:cNvPicPr>
            <a:picLocks noGrp="1" noChangeAspect="1" noChangeArrowheads="1"/>
          </p:cNvPicPr>
          <p:nvPr>
            <p:ph idx="1"/>
          </p:nvPr>
        </p:nvPicPr>
        <p:blipFill>
          <a:blip r:embed="rId5" cstate="print"/>
          <a:srcRect/>
          <a:stretch>
            <a:fillRect/>
          </a:stretch>
        </p:blipFill>
        <p:spPr>
          <a:xfrm>
            <a:off x="2687220" y="2253368"/>
            <a:ext cx="3727871" cy="2736304"/>
          </a:xfrm>
          <a:noFill/>
        </p:spPr>
      </p:pic>
      <p:pic>
        <p:nvPicPr>
          <p:cNvPr id="26628" name="Picture 3" descr="J:\Цинк\ZN Pictures\1193654396M0ZJ6R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0"/>
            <a:ext cx="2699792" cy="332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9" name="Picture 4" descr="J:\Цинк\ZN Pictures\1256289104R09U91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444209" y="0"/>
            <a:ext cx="2699792" cy="3900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938702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928670"/>
            <a:ext cx="8229600" cy="5380690"/>
          </a:xfrm>
        </p:spPr>
        <p:txBody>
          <a:bodyPr/>
          <a:lstStyle/>
          <a:p>
            <a:pPr algn="ctr">
              <a:buNone/>
            </a:pPr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Коррозия</a:t>
            </a:r>
            <a:r>
              <a:rPr lang="ru-RU" dirty="0" smtClean="0"/>
              <a:t> – это не столько эстетическая проблема ржавых пятен, сколько вопрос прочности и долговечности конструкций.</a:t>
            </a:r>
          </a:p>
          <a:p>
            <a:endParaRPr lang="ru-RU" dirty="0"/>
          </a:p>
        </p:txBody>
      </p:sp>
      <p:pic>
        <p:nvPicPr>
          <p:cNvPr id="4" name="Рисунок 3" descr="Похожее изображение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44" y="2357430"/>
            <a:ext cx="2857488" cy="2335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Похожее изображение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00760" y="3429000"/>
            <a:ext cx="3000396" cy="23074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ctangle 3"/>
          <p:cNvSpPr>
            <a:spLocks noChangeArrowheads="1"/>
          </p:cNvSpPr>
          <p:nvPr/>
        </p:nvSpPr>
        <p:spPr bwMode="auto">
          <a:xfrm>
            <a:off x="539750" y="6237288"/>
            <a:ext cx="8158163" cy="44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 fontAlgn="auto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>
                <a:schemeClr val="tx2"/>
              </a:buClr>
              <a:buSzPct val="115000"/>
              <a:buFont typeface="Wingdings" pitchFamily="2" charset="2"/>
              <a:buNone/>
              <a:defRPr/>
            </a:pPr>
            <a:endParaRPr lang="ru-RU" sz="400" dirty="0">
              <a:effectLst>
                <a:outerShdw blurRad="38100" dist="38100" dir="2700000" algn="tl">
                  <a:srgbClr val="000000"/>
                </a:outerShdw>
              </a:effectLst>
              <a:latin typeface="+mn-lt"/>
              <a:cs typeface="+mn-cs"/>
            </a:endParaRPr>
          </a:p>
          <a:p>
            <a:pPr algn="ctr" fontAlgn="auto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>
                <a:schemeClr val="tx2"/>
              </a:buClr>
              <a:buSzPct val="115000"/>
              <a:buFont typeface="Wingdings" pitchFamily="2" charset="2"/>
              <a:buNone/>
              <a:defRPr/>
            </a:pPr>
            <a:r>
              <a:rPr lang="ru-RU" sz="1600" b="1" i="1" dirty="0">
                <a:solidFill>
                  <a:srgbClr val="250288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rPr>
              <a:t>НКП «Центр по развитию Цинка»  </a:t>
            </a:r>
            <a:r>
              <a:rPr lang="ru-RU" b="1" i="1" dirty="0">
                <a:solidFill>
                  <a:srgbClr val="250288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onotype Corsiva" pitchFamily="66" charset="0"/>
                <a:cs typeface="+mn-cs"/>
              </a:rPr>
              <a:t> </a:t>
            </a:r>
            <a:r>
              <a:rPr lang="ru-RU" sz="1400" b="1" i="1" dirty="0">
                <a:solidFill>
                  <a:srgbClr val="250288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rPr>
              <a:t>Полькин В. И.</a:t>
            </a:r>
          </a:p>
          <a:p>
            <a:pPr algn="ctr" fontAlgn="auto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>
                <a:schemeClr val="tx2"/>
              </a:buClr>
              <a:buSzPct val="115000"/>
              <a:buFont typeface="Wingdings" pitchFamily="2" charset="2"/>
              <a:buNone/>
              <a:defRPr/>
            </a:pPr>
            <a:endParaRPr lang="ru-RU" sz="1400" b="1" i="1" u="sng" dirty="0">
              <a:solidFill>
                <a:srgbClr val="250288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+mn-lt"/>
              <a:cs typeface="+mn-cs"/>
            </a:endParaRPr>
          </a:p>
          <a:p>
            <a:pPr algn="ctr" fontAlgn="auto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>
                <a:schemeClr val="tx2"/>
              </a:buClr>
              <a:buSzPct val="115000"/>
              <a:buFont typeface="Wingdings" pitchFamily="2" charset="2"/>
              <a:buNone/>
              <a:defRPr/>
            </a:pPr>
            <a:endParaRPr lang="ru-RU" b="1" i="1" u="sng" dirty="0">
              <a:solidFill>
                <a:srgbClr val="250288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+mn-lt"/>
              <a:cs typeface="+mn-cs"/>
            </a:endParaRPr>
          </a:p>
        </p:txBody>
      </p:sp>
      <p:pic>
        <p:nvPicPr>
          <p:cNvPr id="8" name="Picture 4" descr="COLORS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7950" y="6165850"/>
            <a:ext cx="503238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Картинки по запросу коррозия разрушение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786050" y="2928934"/>
            <a:ext cx="3429024" cy="22535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2712889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1142984"/>
            <a:ext cx="8686800" cy="4937141"/>
          </a:xfrm>
        </p:spPr>
        <p:txBody>
          <a:bodyPr/>
          <a:lstStyle/>
          <a:p>
            <a:r>
              <a:rPr lang="ru-RU" dirty="0" smtClean="0"/>
              <a:t> Мировые убытки от потерь вызванных коррозией составляют в среднем от 3 до 5 % от ВНП. </a:t>
            </a:r>
          </a:p>
          <a:p>
            <a:r>
              <a:rPr lang="ru-RU" dirty="0" smtClean="0"/>
              <a:t> Реальные экономические потери в РФ от коррозии намного больше. </a:t>
            </a:r>
            <a:endParaRPr lang="ru-RU" dirty="0"/>
          </a:p>
        </p:txBody>
      </p:sp>
      <p:pic>
        <p:nvPicPr>
          <p:cNvPr id="4" name="Рисунок 3" descr="Похожее изображение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3108" y="3429000"/>
            <a:ext cx="4643470" cy="2000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539750" y="6237288"/>
            <a:ext cx="8158163" cy="44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 fontAlgn="auto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>
                <a:schemeClr val="tx2"/>
              </a:buClr>
              <a:buSzPct val="115000"/>
              <a:buFont typeface="Wingdings" pitchFamily="2" charset="2"/>
              <a:buNone/>
              <a:defRPr/>
            </a:pPr>
            <a:endParaRPr lang="ru-RU" sz="400" dirty="0">
              <a:effectLst>
                <a:outerShdw blurRad="38100" dist="38100" dir="2700000" algn="tl">
                  <a:srgbClr val="000000"/>
                </a:outerShdw>
              </a:effectLst>
              <a:latin typeface="+mn-lt"/>
              <a:cs typeface="+mn-cs"/>
            </a:endParaRPr>
          </a:p>
          <a:p>
            <a:pPr algn="ctr" fontAlgn="auto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>
                <a:schemeClr val="tx2"/>
              </a:buClr>
              <a:buSzPct val="115000"/>
              <a:buFont typeface="Wingdings" pitchFamily="2" charset="2"/>
              <a:buNone/>
              <a:defRPr/>
            </a:pPr>
            <a:r>
              <a:rPr lang="ru-RU" sz="1600" b="1" i="1" dirty="0">
                <a:solidFill>
                  <a:srgbClr val="250288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rPr>
              <a:t>НКП «Центр по развитию Цинка»  </a:t>
            </a:r>
            <a:r>
              <a:rPr lang="ru-RU" b="1" i="1" dirty="0">
                <a:solidFill>
                  <a:srgbClr val="250288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onotype Corsiva" pitchFamily="66" charset="0"/>
                <a:cs typeface="+mn-cs"/>
              </a:rPr>
              <a:t> </a:t>
            </a:r>
            <a:r>
              <a:rPr lang="ru-RU" sz="1400" b="1" i="1" dirty="0">
                <a:solidFill>
                  <a:srgbClr val="250288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rPr>
              <a:t>Полькин В. И.</a:t>
            </a:r>
          </a:p>
          <a:p>
            <a:pPr algn="ctr" fontAlgn="auto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>
                <a:schemeClr val="tx2"/>
              </a:buClr>
              <a:buSzPct val="115000"/>
              <a:buFont typeface="Wingdings" pitchFamily="2" charset="2"/>
              <a:buNone/>
              <a:defRPr/>
            </a:pPr>
            <a:endParaRPr lang="ru-RU" sz="1400" b="1" i="1" u="sng" dirty="0">
              <a:solidFill>
                <a:srgbClr val="250288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+mn-lt"/>
              <a:cs typeface="+mn-cs"/>
            </a:endParaRPr>
          </a:p>
          <a:p>
            <a:pPr algn="ctr" fontAlgn="auto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>
                <a:schemeClr val="tx2"/>
              </a:buClr>
              <a:buSzPct val="115000"/>
              <a:buFont typeface="Wingdings" pitchFamily="2" charset="2"/>
              <a:buNone/>
              <a:defRPr/>
            </a:pPr>
            <a:endParaRPr lang="ru-RU" b="1" i="1" u="sng" dirty="0">
              <a:solidFill>
                <a:srgbClr val="250288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+mn-lt"/>
              <a:cs typeface="+mn-cs"/>
            </a:endParaRPr>
          </a:p>
        </p:txBody>
      </p:sp>
      <p:pic>
        <p:nvPicPr>
          <p:cNvPr id="6" name="Picture 4" descr="COLOR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950" y="6165850"/>
            <a:ext cx="503238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730087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1000109"/>
            <a:ext cx="8686800" cy="4786346"/>
          </a:xfrm>
        </p:spPr>
        <p:txBody>
          <a:bodyPr>
            <a:normAutofit/>
          </a:bodyPr>
          <a:lstStyle/>
          <a:p>
            <a:r>
              <a:rPr lang="ru-RU" u="sng" dirty="0"/>
              <a:t>Принцип катодной </a:t>
            </a:r>
            <a:r>
              <a:rPr lang="ru-RU" u="sng" dirty="0" smtClean="0"/>
              <a:t>защиты:</a:t>
            </a:r>
            <a:r>
              <a:rPr lang="ru-RU" dirty="0" smtClean="0"/>
              <a:t>   к </a:t>
            </a:r>
            <a:r>
              <a:rPr lang="ru-RU" dirty="0"/>
              <a:t>стальной конструкции прикрепляется металл, </a:t>
            </a:r>
            <a:r>
              <a:rPr lang="ru-RU" dirty="0" smtClean="0"/>
              <a:t>с более </a:t>
            </a:r>
            <a:r>
              <a:rPr lang="ru-RU" dirty="0"/>
              <a:t>электроположительными свойствами и именно он </a:t>
            </a:r>
            <a:r>
              <a:rPr lang="ru-RU" dirty="0" smtClean="0"/>
              <a:t>разрушается </a:t>
            </a:r>
            <a:r>
              <a:rPr lang="ru-RU" dirty="0"/>
              <a:t>в первую </a:t>
            </a:r>
            <a:r>
              <a:rPr lang="ru-RU" dirty="0" smtClean="0"/>
              <a:t>очередь. </a:t>
            </a:r>
            <a:endParaRPr lang="ru-RU" dirty="0"/>
          </a:p>
          <a:p>
            <a:r>
              <a:rPr lang="ru-RU" u="sng" dirty="0"/>
              <a:t>Принцип изолирующего </a:t>
            </a:r>
            <a:r>
              <a:rPr lang="ru-RU" u="sng" dirty="0" smtClean="0"/>
              <a:t>покрытия:</a:t>
            </a:r>
            <a:r>
              <a:rPr lang="ru-RU" dirty="0" smtClean="0"/>
              <a:t> оно </a:t>
            </a:r>
            <a:r>
              <a:rPr lang="ru-RU" dirty="0"/>
              <a:t>прочно и плотно прилегает к поверхности стали и ограничивает доступ </a:t>
            </a:r>
            <a:r>
              <a:rPr lang="ru-RU" dirty="0" smtClean="0"/>
              <a:t>реагентов разрушающих конструкцию.</a:t>
            </a:r>
            <a:endParaRPr lang="ru-RU" dirty="0"/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539750" y="6237288"/>
            <a:ext cx="8158163" cy="44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 fontAlgn="auto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>
                <a:schemeClr val="tx2"/>
              </a:buClr>
              <a:buSzPct val="115000"/>
              <a:buFont typeface="Wingdings" pitchFamily="2" charset="2"/>
              <a:buNone/>
              <a:defRPr/>
            </a:pPr>
            <a:endParaRPr lang="ru-RU" sz="400" dirty="0">
              <a:effectLst>
                <a:outerShdw blurRad="38100" dist="38100" dir="2700000" algn="tl">
                  <a:srgbClr val="000000"/>
                </a:outerShdw>
              </a:effectLst>
              <a:latin typeface="+mn-lt"/>
              <a:cs typeface="+mn-cs"/>
            </a:endParaRPr>
          </a:p>
          <a:p>
            <a:pPr algn="ctr" fontAlgn="auto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>
                <a:schemeClr val="tx2"/>
              </a:buClr>
              <a:buSzPct val="115000"/>
              <a:buFont typeface="Wingdings" pitchFamily="2" charset="2"/>
              <a:buNone/>
              <a:defRPr/>
            </a:pPr>
            <a:r>
              <a:rPr lang="ru-RU" sz="1600" b="1" i="1" dirty="0">
                <a:solidFill>
                  <a:srgbClr val="250288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rPr>
              <a:t>НКП «Центр по развитию Цинка»  </a:t>
            </a:r>
            <a:r>
              <a:rPr lang="ru-RU" b="1" i="1" dirty="0">
                <a:solidFill>
                  <a:srgbClr val="250288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onotype Corsiva" pitchFamily="66" charset="0"/>
                <a:cs typeface="+mn-cs"/>
              </a:rPr>
              <a:t> </a:t>
            </a:r>
            <a:r>
              <a:rPr lang="ru-RU" sz="1400" b="1" i="1" dirty="0">
                <a:solidFill>
                  <a:srgbClr val="250288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rPr>
              <a:t>Полькин В. И.</a:t>
            </a:r>
          </a:p>
          <a:p>
            <a:pPr algn="ctr" fontAlgn="auto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>
                <a:schemeClr val="tx2"/>
              </a:buClr>
              <a:buSzPct val="115000"/>
              <a:buFont typeface="Wingdings" pitchFamily="2" charset="2"/>
              <a:buNone/>
              <a:defRPr/>
            </a:pPr>
            <a:endParaRPr lang="ru-RU" sz="1400" b="1" i="1" u="sng" dirty="0">
              <a:solidFill>
                <a:srgbClr val="250288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+mn-lt"/>
              <a:cs typeface="+mn-cs"/>
            </a:endParaRPr>
          </a:p>
          <a:p>
            <a:pPr algn="ctr" fontAlgn="auto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>
                <a:schemeClr val="tx2"/>
              </a:buClr>
              <a:buSzPct val="115000"/>
              <a:buFont typeface="Wingdings" pitchFamily="2" charset="2"/>
              <a:buNone/>
              <a:defRPr/>
            </a:pPr>
            <a:endParaRPr lang="ru-RU" b="1" i="1" u="sng" dirty="0">
              <a:solidFill>
                <a:srgbClr val="250288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+mn-lt"/>
              <a:cs typeface="+mn-cs"/>
            </a:endParaRPr>
          </a:p>
        </p:txBody>
      </p:sp>
      <p:pic>
        <p:nvPicPr>
          <p:cNvPr id="5" name="Picture 4" descr="COLOR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950" y="6165850"/>
            <a:ext cx="503238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7557160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Давайте всё красить!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8686800" cy="4709160"/>
          </a:xfrm>
        </p:spPr>
        <p:txBody>
          <a:bodyPr>
            <a:normAutofit/>
          </a:bodyPr>
          <a:lstStyle/>
          <a:p>
            <a:r>
              <a:rPr lang="ru-RU" dirty="0"/>
              <a:t>Гарантийный срок службы </a:t>
            </a:r>
            <a:r>
              <a:rPr lang="ru-RU" dirty="0" smtClean="0"/>
              <a:t>ЛКМ не </a:t>
            </a:r>
            <a:r>
              <a:rPr lang="ru-RU" dirty="0"/>
              <a:t>более 5 </a:t>
            </a:r>
            <a:r>
              <a:rPr lang="ru-RU" dirty="0" smtClean="0"/>
              <a:t>лет</a:t>
            </a:r>
          </a:p>
          <a:p>
            <a:r>
              <a:rPr lang="ru-RU" dirty="0"/>
              <a:t>Сначала проводится предварительная очистка поверхности и нанесение  грунта, и только после этого осуществляется  сама окраска</a:t>
            </a:r>
            <a:r>
              <a:rPr lang="ru-RU" dirty="0" smtClean="0"/>
              <a:t>.</a:t>
            </a:r>
          </a:p>
          <a:p>
            <a:r>
              <a:rPr lang="ru-RU" dirty="0"/>
              <a:t>В зависимости от типа </a:t>
            </a:r>
            <a:r>
              <a:rPr lang="ru-RU" dirty="0" smtClean="0"/>
              <a:t>краски, окраска </a:t>
            </a:r>
            <a:r>
              <a:rPr lang="ru-RU" dirty="0" smtClean="0"/>
              <a:t>проводится</a:t>
            </a:r>
            <a:r>
              <a:rPr lang="ru-RU" dirty="0"/>
              <a:t>  в один </a:t>
            </a:r>
            <a:r>
              <a:rPr lang="ru-RU" dirty="0" smtClean="0"/>
              <a:t>или в </a:t>
            </a:r>
            <a:r>
              <a:rPr lang="ru-RU" dirty="0"/>
              <a:t>два слоя. </a:t>
            </a:r>
            <a:endParaRPr lang="ru-RU" dirty="0" smtClean="0"/>
          </a:p>
          <a:p>
            <a:r>
              <a:rPr lang="ru-RU" dirty="0"/>
              <a:t>Стоимость </a:t>
            </a:r>
            <a:r>
              <a:rPr lang="ru-RU" dirty="0" smtClean="0"/>
              <a:t>окраски металлоконструкций</a:t>
            </a:r>
            <a:r>
              <a:rPr lang="ru-RU" dirty="0"/>
              <a:t> </a:t>
            </a:r>
            <a:r>
              <a:rPr lang="ru-RU" dirty="0" smtClean="0"/>
              <a:t> напрямую </a:t>
            </a:r>
            <a:r>
              <a:rPr lang="ru-RU" dirty="0"/>
              <a:t>зависит от того, были они в эксплуатации или </a:t>
            </a:r>
            <a:r>
              <a:rPr lang="ru-RU" dirty="0" smtClean="0"/>
              <a:t>нет.</a:t>
            </a:r>
            <a:endParaRPr lang="ru-RU" dirty="0"/>
          </a:p>
          <a:p>
            <a:endParaRPr lang="ru-RU" dirty="0"/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539750" y="6237288"/>
            <a:ext cx="8158163" cy="44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ctr">
              <a:lnSpc>
                <a:spcPct val="80000"/>
              </a:lnSpc>
              <a:spcBef>
                <a:spcPct val="20000"/>
              </a:spcBef>
              <a:buClr>
                <a:schemeClr val="tx2"/>
              </a:buClr>
              <a:buSzPct val="115000"/>
              <a:buFont typeface="Wingdings" pitchFamily="2" charset="2"/>
              <a:buChar char="§"/>
              <a:defRPr/>
            </a:pPr>
            <a:endParaRPr lang="ru-RU" sz="400" dirty="0"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marL="342900" indent="-342900" algn="ctr">
              <a:lnSpc>
                <a:spcPct val="80000"/>
              </a:lnSpc>
              <a:spcBef>
                <a:spcPct val="20000"/>
              </a:spcBef>
              <a:buClr>
                <a:schemeClr val="tx2"/>
              </a:buClr>
              <a:buSzPct val="115000"/>
              <a:buFont typeface="Wingdings" pitchFamily="2" charset="2"/>
              <a:buNone/>
              <a:defRPr/>
            </a:pPr>
            <a:r>
              <a:rPr lang="ru-RU" sz="1600" b="1" i="1" dirty="0">
                <a:solidFill>
                  <a:srgbClr val="250288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НКП «Центр по развитию Цинка»  </a:t>
            </a:r>
            <a:r>
              <a:rPr lang="ru-RU" b="1" i="1" dirty="0">
                <a:solidFill>
                  <a:srgbClr val="250288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onotype Corsiva" pitchFamily="66" charset="0"/>
              </a:rPr>
              <a:t> </a:t>
            </a:r>
            <a:r>
              <a:rPr lang="ru-RU" sz="1400" b="1" i="1" dirty="0">
                <a:solidFill>
                  <a:srgbClr val="250288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Полькин В. И.</a:t>
            </a:r>
          </a:p>
          <a:p>
            <a:pPr marL="342900" indent="-342900" algn="ctr">
              <a:lnSpc>
                <a:spcPct val="80000"/>
              </a:lnSpc>
              <a:spcBef>
                <a:spcPct val="20000"/>
              </a:spcBef>
              <a:buClr>
                <a:schemeClr val="tx2"/>
              </a:buClr>
              <a:buSzPct val="115000"/>
              <a:buFont typeface="Wingdings" pitchFamily="2" charset="2"/>
              <a:buNone/>
              <a:defRPr/>
            </a:pPr>
            <a:endParaRPr lang="ru-RU" sz="1400" b="1" i="1" u="sng" dirty="0">
              <a:solidFill>
                <a:srgbClr val="250288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marL="342900" indent="-342900" algn="ctr">
              <a:lnSpc>
                <a:spcPct val="80000"/>
              </a:lnSpc>
              <a:spcBef>
                <a:spcPct val="20000"/>
              </a:spcBef>
              <a:buClr>
                <a:schemeClr val="tx2"/>
              </a:buClr>
              <a:buSzPct val="115000"/>
              <a:buFont typeface="Wingdings" pitchFamily="2" charset="2"/>
              <a:buNone/>
              <a:defRPr/>
            </a:pPr>
            <a:endParaRPr lang="ru-RU" b="1" i="1" u="sng" dirty="0">
              <a:solidFill>
                <a:srgbClr val="250288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pic>
        <p:nvPicPr>
          <p:cNvPr id="5" name="Picture 4" descr="COLOR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950" y="6165850"/>
            <a:ext cx="503238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11305250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ru-RU" b="1" dirty="0"/>
              <a:t>Что </a:t>
            </a:r>
            <a:r>
              <a:rPr lang="ru-RU" b="1" dirty="0" smtClean="0"/>
              <a:t>делать?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ru-RU" dirty="0"/>
              <a:t>Недостаток трудовых </a:t>
            </a:r>
            <a:r>
              <a:rPr lang="ru-RU" dirty="0" smtClean="0"/>
              <a:t>ресурсов;</a:t>
            </a:r>
            <a:endParaRPr lang="ru-RU" dirty="0"/>
          </a:p>
          <a:p>
            <a:pPr>
              <a:lnSpc>
                <a:spcPct val="90000"/>
              </a:lnSpc>
            </a:pPr>
            <a:r>
              <a:rPr lang="ru-RU" dirty="0" smtClean="0"/>
              <a:t>Недостаточные инвестиции</a:t>
            </a:r>
            <a:r>
              <a:rPr lang="ru-RU" dirty="0"/>
              <a:t>;</a:t>
            </a:r>
            <a:endParaRPr lang="ru-RU" dirty="0" smtClean="0"/>
          </a:p>
          <a:p>
            <a:pPr>
              <a:lnSpc>
                <a:spcPct val="90000"/>
              </a:lnSpc>
            </a:pPr>
            <a:r>
              <a:rPr lang="ru-RU" dirty="0" smtClean="0"/>
              <a:t>Ограниченные сроки строительства;</a:t>
            </a:r>
            <a:endParaRPr lang="ru-RU" dirty="0"/>
          </a:p>
          <a:p>
            <a:pPr>
              <a:lnSpc>
                <a:spcPct val="90000"/>
              </a:lnSpc>
            </a:pPr>
            <a:r>
              <a:rPr lang="ru-RU" dirty="0"/>
              <a:t>Сложность эксплуатации сооружений и не развитость </a:t>
            </a:r>
            <a:r>
              <a:rPr lang="ru-RU" dirty="0" smtClean="0"/>
              <a:t>инфраструктуры;</a:t>
            </a:r>
            <a:endParaRPr lang="ru-RU" dirty="0"/>
          </a:p>
          <a:p>
            <a:pPr>
              <a:lnSpc>
                <a:spcPct val="90000"/>
              </a:lnSpc>
            </a:pPr>
            <a:r>
              <a:rPr lang="ru-RU" dirty="0" smtClean="0"/>
              <a:t>Дорогостоящий и длительный ремонт;</a:t>
            </a:r>
            <a:endParaRPr lang="ru-RU" dirty="0"/>
          </a:p>
          <a:p>
            <a:pPr>
              <a:lnSpc>
                <a:spcPct val="90000"/>
              </a:lnSpc>
            </a:pPr>
            <a:r>
              <a:rPr lang="ru-RU" dirty="0"/>
              <a:t>Охрана окружающей среды.</a:t>
            </a:r>
          </a:p>
          <a:p>
            <a:pPr>
              <a:lnSpc>
                <a:spcPct val="90000"/>
              </a:lnSpc>
            </a:pPr>
            <a:endParaRPr lang="ru-RU" dirty="0"/>
          </a:p>
          <a:p>
            <a:pPr>
              <a:lnSpc>
                <a:spcPct val="90000"/>
              </a:lnSpc>
            </a:pPr>
            <a:endParaRPr lang="ru-RU" dirty="0"/>
          </a:p>
          <a:p>
            <a:pPr>
              <a:lnSpc>
                <a:spcPct val="90000"/>
              </a:lnSpc>
            </a:pPr>
            <a:endParaRPr lang="ru-RU" dirty="0"/>
          </a:p>
          <a:p>
            <a:pPr>
              <a:lnSpc>
                <a:spcPct val="90000"/>
              </a:lnSpc>
            </a:pPr>
            <a:endParaRPr lang="ru-RU" dirty="0"/>
          </a:p>
        </p:txBody>
      </p:sp>
      <p:sp>
        <p:nvSpPr>
          <p:cNvPr id="13319" name="Rectangle 3"/>
          <p:cNvSpPr>
            <a:spLocks noChangeArrowheads="1"/>
          </p:cNvSpPr>
          <p:nvPr/>
        </p:nvSpPr>
        <p:spPr bwMode="auto">
          <a:xfrm>
            <a:off x="539750" y="6237288"/>
            <a:ext cx="8158163" cy="44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ctr"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Char char="n"/>
            </a:pPr>
            <a:endParaRPr lang="ru-RU" sz="400" dirty="0"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marL="342900" indent="-342900" algn="ctr"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None/>
            </a:pPr>
            <a:r>
              <a:rPr lang="ru-RU" sz="1600" b="1" i="1" dirty="0">
                <a:solidFill>
                  <a:srgbClr val="250288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НКП «Центр по развитию Цинка»  </a:t>
            </a:r>
            <a:r>
              <a:rPr lang="ru-RU" b="1" i="1" dirty="0">
                <a:solidFill>
                  <a:srgbClr val="250288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onotype Corsiva" pitchFamily="66" charset="0"/>
              </a:rPr>
              <a:t> </a:t>
            </a:r>
            <a:r>
              <a:rPr lang="ru-RU" sz="1400" b="1" i="1" dirty="0">
                <a:solidFill>
                  <a:srgbClr val="250288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Полькин В. И.</a:t>
            </a:r>
          </a:p>
          <a:p>
            <a:pPr marL="342900" indent="-342900" algn="ctr"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None/>
            </a:pPr>
            <a:endParaRPr lang="ru-RU" sz="1400" b="1" i="1" u="sng" dirty="0">
              <a:solidFill>
                <a:srgbClr val="250288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marL="342900" indent="-342900" algn="ctr"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None/>
            </a:pPr>
            <a:endParaRPr lang="ru-RU" b="1" i="1" u="sng" dirty="0">
              <a:solidFill>
                <a:srgbClr val="250288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pic>
        <p:nvPicPr>
          <p:cNvPr id="13320" name="Picture 4" descr="COLOR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950" y="6165850"/>
            <a:ext cx="503238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2005156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2" name="Rectangle 2"/>
          <p:cNvSpPr>
            <a:spLocks noGrp="1" noChangeArrowheads="1"/>
          </p:cNvSpPr>
          <p:nvPr>
            <p:ph type="ctrTitle" idx="4294967295"/>
          </p:nvPr>
        </p:nvSpPr>
        <p:spPr>
          <a:xfrm>
            <a:off x="306387" y="116632"/>
            <a:ext cx="8531225" cy="792162"/>
          </a:xfrm>
        </p:spPr>
        <p:txBody>
          <a:bodyPr>
            <a:noAutofit/>
          </a:bodyPr>
          <a:lstStyle/>
          <a:p>
            <a:pPr marL="484188" eaLnBrk="1" hangingPunct="1">
              <a:defRPr/>
            </a:pPr>
            <a:r>
              <a:rPr lang="ru-RU" sz="3200" b="1" dirty="0">
                <a:solidFill>
                  <a:srgbClr val="FFC000"/>
                </a:solidFill>
              </a:rPr>
              <a:t>Защита от коррозии с использованием цинка.</a:t>
            </a:r>
          </a:p>
        </p:txBody>
      </p:sp>
      <p:sp>
        <p:nvSpPr>
          <p:cNvPr id="54274" name="Rectangle 3"/>
          <p:cNvSpPr>
            <a:spLocks noGrp="1" noChangeArrowheads="1"/>
          </p:cNvSpPr>
          <p:nvPr>
            <p:ph type="subTitle" idx="4294967295"/>
          </p:nvPr>
        </p:nvSpPr>
        <p:spPr>
          <a:xfrm>
            <a:off x="669919" y="1124744"/>
            <a:ext cx="8061399" cy="4803775"/>
          </a:xfrm>
        </p:spPr>
        <p:txBody>
          <a:bodyPr>
            <a:normAutofit/>
          </a:bodyPr>
          <a:lstStyle/>
          <a:p>
            <a:pPr marL="0" indent="0" eaLnBrk="1" hangingPunct="1">
              <a:lnSpc>
                <a:spcPct val="150000"/>
              </a:lnSpc>
              <a:defRPr/>
            </a:pPr>
            <a:r>
              <a:rPr lang="ru-RU" sz="2000" dirty="0"/>
              <a:t> </a:t>
            </a:r>
            <a:r>
              <a:rPr lang="ru-RU" sz="2400" dirty="0"/>
              <a:t>Не требует последующего </a:t>
            </a:r>
            <a:r>
              <a:rPr lang="ru-RU" sz="2400" dirty="0" smtClean="0"/>
              <a:t>обслуживания, </a:t>
            </a:r>
            <a:r>
              <a:rPr lang="ru-RU" sz="2400" dirty="0"/>
              <a:t>т.е. экономит ручной труд.</a:t>
            </a:r>
          </a:p>
          <a:p>
            <a:pPr marL="0" indent="0" eaLnBrk="1" hangingPunct="1">
              <a:lnSpc>
                <a:spcPct val="150000"/>
              </a:lnSpc>
              <a:defRPr/>
            </a:pPr>
            <a:r>
              <a:rPr lang="ru-RU" sz="2400" dirty="0"/>
              <a:t> Экономически более выгодно. Дешевле в эксплуатации.</a:t>
            </a:r>
          </a:p>
          <a:p>
            <a:pPr marL="0" indent="0" eaLnBrk="1" hangingPunct="1">
              <a:lnSpc>
                <a:spcPct val="150000"/>
              </a:lnSpc>
              <a:defRPr/>
            </a:pPr>
            <a:r>
              <a:rPr lang="ru-RU" sz="2400" dirty="0" smtClean="0"/>
              <a:t> Длительный </a:t>
            </a:r>
            <a:r>
              <a:rPr lang="ru-RU" sz="2400" dirty="0"/>
              <a:t>срок службы ( до </a:t>
            </a:r>
            <a:r>
              <a:rPr lang="ru-RU" sz="2400" dirty="0" smtClean="0"/>
              <a:t>45 </a:t>
            </a:r>
            <a:r>
              <a:rPr lang="ru-RU" sz="2400" dirty="0"/>
              <a:t>лет), продление эксплуатации всего сооружения .</a:t>
            </a:r>
          </a:p>
          <a:p>
            <a:pPr marL="0" indent="0">
              <a:lnSpc>
                <a:spcPct val="150000"/>
              </a:lnSpc>
              <a:defRPr/>
            </a:pPr>
            <a:r>
              <a:rPr lang="ru-RU" sz="2400" dirty="0" smtClean="0"/>
              <a:t> </a:t>
            </a:r>
            <a:r>
              <a:rPr lang="ru-RU" sz="2400" dirty="0"/>
              <a:t>Привлекательный внешний вид, широкие возможности для дизайна</a:t>
            </a:r>
            <a:r>
              <a:rPr lang="ru-RU" sz="2400" dirty="0" smtClean="0"/>
              <a:t>.</a:t>
            </a:r>
          </a:p>
          <a:p>
            <a:pPr marL="0" indent="0">
              <a:lnSpc>
                <a:spcPct val="150000"/>
              </a:lnSpc>
              <a:defRPr/>
            </a:pPr>
            <a:r>
              <a:rPr lang="ru-RU" sz="2400" dirty="0" smtClean="0"/>
              <a:t> </a:t>
            </a:r>
            <a:r>
              <a:rPr lang="ru-RU" sz="2400" dirty="0"/>
              <a:t>Сохраняет окружающую среду и природные ресурсы.</a:t>
            </a:r>
          </a:p>
          <a:p>
            <a:pPr marL="0" indent="0" eaLnBrk="1" hangingPunct="1">
              <a:lnSpc>
                <a:spcPct val="150000"/>
              </a:lnSpc>
              <a:defRPr/>
            </a:pPr>
            <a:endParaRPr lang="ru-RU" sz="2400" dirty="0"/>
          </a:p>
          <a:p>
            <a:pPr marL="0" indent="0" eaLnBrk="1" hangingPunct="1">
              <a:buFont typeface="Wingdings" pitchFamily="2" charset="2"/>
              <a:buNone/>
              <a:defRPr/>
            </a:pPr>
            <a:endParaRPr lang="ru-RU" sz="2400" dirty="0"/>
          </a:p>
          <a:p>
            <a:pPr marL="0" indent="0" eaLnBrk="1" hangingPunct="1">
              <a:buFont typeface="Wingdings" pitchFamily="2" charset="2"/>
              <a:buNone/>
              <a:defRPr/>
            </a:pPr>
            <a:endParaRPr lang="ru-RU" sz="2400" dirty="0"/>
          </a:p>
          <a:p>
            <a:pPr marL="0" indent="0" eaLnBrk="1" hangingPunct="1">
              <a:buFont typeface="Wingdings" pitchFamily="2" charset="2"/>
              <a:buNone/>
              <a:defRPr/>
            </a:pPr>
            <a:endParaRPr lang="ru-RU" sz="2000" dirty="0"/>
          </a:p>
          <a:p>
            <a:pPr marL="0" indent="0" eaLnBrk="1" hangingPunct="1">
              <a:defRPr/>
            </a:pPr>
            <a:endParaRPr lang="ru-RU" sz="2000" dirty="0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4294967295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28C2E779-70CF-434B-AAB3-258A099CC3A1}" type="slidenum">
              <a:rPr lang="fr-FR" smtClean="0"/>
              <a:pPr>
                <a:defRPr/>
              </a:pPr>
              <a:t>9</a:t>
            </a:fld>
            <a:endParaRPr lang="fr-FR" dirty="0"/>
          </a:p>
        </p:txBody>
      </p:sp>
      <p:sp>
        <p:nvSpPr>
          <p:cNvPr id="7" name="Rectangle 3"/>
          <p:cNvSpPr>
            <a:spLocks noChangeArrowheads="1"/>
          </p:cNvSpPr>
          <p:nvPr/>
        </p:nvSpPr>
        <p:spPr bwMode="auto">
          <a:xfrm>
            <a:off x="539750" y="6237288"/>
            <a:ext cx="8158163" cy="44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 fontAlgn="auto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>
                <a:schemeClr val="tx2"/>
              </a:buClr>
              <a:buSzPct val="115000"/>
              <a:buFont typeface="Wingdings" pitchFamily="2" charset="2"/>
              <a:buNone/>
              <a:defRPr/>
            </a:pPr>
            <a:endParaRPr lang="ru-RU" sz="400" dirty="0">
              <a:effectLst>
                <a:outerShdw blurRad="38100" dist="38100" dir="2700000" algn="tl">
                  <a:srgbClr val="000000"/>
                </a:outerShdw>
              </a:effectLst>
              <a:latin typeface="+mn-lt"/>
            </a:endParaRPr>
          </a:p>
          <a:p>
            <a:pPr algn="ctr" fontAlgn="auto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>
                <a:schemeClr val="tx2"/>
              </a:buClr>
              <a:buSzPct val="115000"/>
              <a:buFont typeface="Wingdings" pitchFamily="2" charset="2"/>
              <a:buNone/>
              <a:defRPr/>
            </a:pPr>
            <a:r>
              <a:rPr lang="ru-RU" sz="1600" b="1" i="1" dirty="0">
                <a:solidFill>
                  <a:srgbClr val="250288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rPr>
              <a:t>НКП «Центр по развитию Цинка»  </a:t>
            </a:r>
            <a:r>
              <a:rPr lang="ru-RU" b="1" i="1" dirty="0">
                <a:solidFill>
                  <a:srgbClr val="250288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onotype Corsiva" pitchFamily="66" charset="0"/>
              </a:rPr>
              <a:t> </a:t>
            </a:r>
            <a:r>
              <a:rPr lang="ru-RU" sz="1400" b="1" i="1" dirty="0">
                <a:solidFill>
                  <a:srgbClr val="250288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rPr>
              <a:t>Полькин В. И.</a:t>
            </a:r>
          </a:p>
          <a:p>
            <a:pPr algn="ctr" fontAlgn="auto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>
                <a:schemeClr val="tx2"/>
              </a:buClr>
              <a:buSzPct val="115000"/>
              <a:buFont typeface="Wingdings" pitchFamily="2" charset="2"/>
              <a:buNone/>
              <a:defRPr/>
            </a:pPr>
            <a:endParaRPr lang="ru-RU" sz="1400" b="1" i="1" u="sng" dirty="0">
              <a:solidFill>
                <a:srgbClr val="250288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+mn-lt"/>
            </a:endParaRPr>
          </a:p>
          <a:p>
            <a:pPr algn="ctr" fontAlgn="auto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>
                <a:schemeClr val="tx2"/>
              </a:buClr>
              <a:buSzPct val="115000"/>
              <a:buFont typeface="Wingdings" pitchFamily="2" charset="2"/>
              <a:buNone/>
              <a:defRPr/>
            </a:pPr>
            <a:endParaRPr lang="ru-RU" b="1" i="1" u="sng" dirty="0">
              <a:solidFill>
                <a:srgbClr val="250288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+mn-lt"/>
            </a:endParaRPr>
          </a:p>
        </p:txBody>
      </p:sp>
      <p:pic>
        <p:nvPicPr>
          <p:cNvPr id="8" name="Picture 4" descr="COLOR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950" y="6165850"/>
            <a:ext cx="503238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0625169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1943</TotalTime>
  <Words>698</Words>
  <Application>Microsoft Office PowerPoint</Application>
  <PresentationFormat>Экран (4:3)</PresentationFormat>
  <Paragraphs>110</Paragraphs>
  <Slides>26</Slides>
  <Notes>3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27" baseType="lpstr">
      <vt:lpstr>Апекс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Давайте всё красить!</vt:lpstr>
      <vt:lpstr>Что делать? </vt:lpstr>
      <vt:lpstr>Защита от коррозии с использованием цинка.</vt:lpstr>
      <vt:lpstr>Презентация PowerPoint</vt:lpstr>
      <vt:lpstr>Рынок гц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Структура рынка ГЦ в РФ</vt:lpstr>
      <vt:lpstr>Линии ГЦ в СНГ</vt:lpstr>
      <vt:lpstr>Презентация PowerPoint</vt:lpstr>
      <vt:lpstr>Линии ГЦ металлоконструкций  - В России около 60 заводов ГЦ  -  Ежегодно строилось  3-4 новых предприятия  ПОТЕНЦИАЛ ЕСТЬ!</vt:lpstr>
      <vt:lpstr>Тенденции рынка ГЦ</vt:lpstr>
      <vt:lpstr>Особенности рынка РФ</vt:lpstr>
      <vt:lpstr>Перспективные направления ГЦ</vt:lpstr>
      <vt:lpstr>Презентация PowerPoint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Пользователь Windows</dc:creator>
  <cp:lastModifiedBy>Владислав</cp:lastModifiedBy>
  <cp:revision>40</cp:revision>
  <dcterms:created xsi:type="dcterms:W3CDTF">2019-05-06T11:32:55Z</dcterms:created>
  <dcterms:modified xsi:type="dcterms:W3CDTF">2019-05-15T05:34:57Z</dcterms:modified>
</cp:coreProperties>
</file>