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m" ContentType="application/vnd.ms-excel.sheet.macroEnabled.12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9"/>
  </p:notesMasterIdLst>
  <p:sldIdLst>
    <p:sldId id="256" r:id="rId2"/>
    <p:sldId id="525" r:id="rId3"/>
    <p:sldId id="430" r:id="rId4"/>
    <p:sldId id="477" r:id="rId5"/>
    <p:sldId id="489" r:id="rId6"/>
    <p:sldId id="445" r:id="rId7"/>
    <p:sldId id="478" r:id="rId8"/>
    <p:sldId id="526" r:id="rId9"/>
    <p:sldId id="466" r:id="rId10"/>
    <p:sldId id="495" r:id="rId11"/>
    <p:sldId id="533" r:id="rId12"/>
    <p:sldId id="532" r:id="rId13"/>
    <p:sldId id="492" r:id="rId14"/>
    <p:sldId id="497" r:id="rId15"/>
    <p:sldId id="527" r:id="rId16"/>
    <p:sldId id="496" r:id="rId17"/>
    <p:sldId id="487" r:id="rId18"/>
  </p:sldIdLst>
  <p:sldSz cx="9906000" cy="6858000" type="A4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567AECF-858F-4214-9CF1-03C188D00048}">
          <p14:sldIdLst>
            <p14:sldId id="256"/>
            <p14:sldId id="525"/>
            <p14:sldId id="430"/>
            <p14:sldId id="477"/>
            <p14:sldId id="489"/>
            <p14:sldId id="445"/>
            <p14:sldId id="478"/>
            <p14:sldId id="526"/>
            <p14:sldId id="466"/>
            <p14:sldId id="495"/>
            <p14:sldId id="533"/>
            <p14:sldId id="532"/>
            <p14:sldId id="492"/>
            <p14:sldId id="497"/>
            <p14:sldId id="527"/>
            <p14:sldId id="496"/>
            <p14:sldId id="4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006C31"/>
    <a:srgbClr val="FF5000"/>
    <a:srgbClr val="A7F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22" autoAdjust="0"/>
    <p:restoredTop sz="90146" autoAdjust="0"/>
  </p:normalViewPr>
  <p:slideViewPr>
    <p:cSldViewPr>
      <p:cViewPr varScale="1">
        <p:scale>
          <a:sx n="103" d="100"/>
          <a:sy n="103" d="100"/>
        </p:scale>
        <p:origin x="1952" y="1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336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______________________.xlsm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______________________1.xlsm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Млн. кв. метров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0-BCCA-444A-B157-C7328A2A06EF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1-BCCA-444A-B157-C7328A2A06EF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2-BCCA-444A-B157-C7328A2A06EF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3-BCCA-444A-B157-C7328A2A06EF}"/>
              </c:ext>
            </c:extLst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4-BCCA-444A-B157-C7328A2A06EF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5-BCCA-444A-B157-C7328A2A06EF}"/>
              </c:ext>
            </c:extLst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6-BCCA-444A-B157-C7328A2A06EF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7-BCCA-444A-B157-C7328A2A06EF}"/>
              </c:ext>
            </c:extLst>
          </c:dPt>
          <c:dPt>
            <c:idx val="8"/>
            <c:invertIfNegative val="0"/>
            <c:bubble3D val="0"/>
            <c:spPr>
              <a:solidFill>
                <a:srgbClr val="FF000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8-BCCA-444A-B157-C7328A2A06EF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BCCA-444A-B157-C7328A2A06EF}"/>
              </c:ext>
            </c:extLst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BCCA-444A-B157-C7328A2A06EF}"/>
              </c:ext>
            </c:extLst>
          </c:dPt>
          <c:dPt>
            <c:idx val="11"/>
            <c:invertIfNegative val="0"/>
            <c:bubble3D val="0"/>
            <c:spPr>
              <a:solidFill>
                <a:srgbClr val="00B050">
                  <a:alpha val="70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7F54-C347-8CE5-D8797FE6AE63}"/>
              </c:ext>
            </c:extLst>
          </c:dPt>
          <c:cat>
            <c:strRef>
              <c:f>Sheet1!$A$2:$A$13</c:f>
              <c:strCach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 (прогноз)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2.9667851999999999</c:v>
                </c:pt>
                <c:pt idx="1">
                  <c:v>2.5811031239999997</c:v>
                </c:pt>
                <c:pt idx="2">
                  <c:v>4.4653084045199991</c:v>
                </c:pt>
                <c:pt idx="3">
                  <c:v>6.6086564386895983</c:v>
                </c:pt>
                <c:pt idx="4">
                  <c:v>8.7234264990702695</c:v>
                </c:pt>
                <c:pt idx="5">
                  <c:v>8.4617237040981603</c:v>
                </c:pt>
                <c:pt idx="6">
                  <c:v>9.2232788374669958</c:v>
                </c:pt>
                <c:pt idx="7">
                  <c:v>9.0849296549049914</c:v>
                </c:pt>
                <c:pt idx="8">
                  <c:v>7.7221902066692421</c:v>
                </c:pt>
                <c:pt idx="9">
                  <c:v>7.258858794269087</c:v>
                </c:pt>
                <c:pt idx="10">
                  <c:v>7.9847446736959959</c:v>
                </c:pt>
                <c:pt idx="11">
                  <c:v>9.1824563747503944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CCA-444A-B157-C7328A2A06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597644735"/>
        <c:axId val="1"/>
      </c:barChart>
      <c:catAx>
        <c:axId val="597644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638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179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382" cap="flat" cmpd="sng" algn="ctr">
              <a:solidFill>
                <a:schemeClr val="accent1">
                  <a:alpha val="21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174" b="1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ru-RU"/>
                  <a:t>Млн. кв. метров</a:t>
                </a:r>
              </a:p>
            </c:rich>
          </c:tx>
          <c:layout>
            <c:manualLayout>
              <c:xMode val="edge"/>
              <c:yMode val="edge"/>
              <c:x val="1.2465312678735695E-2"/>
              <c:y val="0.30087250272641913"/>
            </c:manualLayout>
          </c:layout>
          <c:overlay val="0"/>
          <c:spPr>
            <a:noFill/>
            <a:ln w="2502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6256">
            <a:noFill/>
          </a:ln>
        </c:spPr>
        <c:txPr>
          <a:bodyPr rot="0" vert="horz"/>
          <a:lstStyle/>
          <a:p>
            <a:pPr>
              <a:defRPr sz="1179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597644735"/>
        <c:crosses val="autoZero"/>
        <c:crossBetween val="between"/>
      </c:valAx>
      <c:spPr>
        <a:noFill/>
        <a:ln w="2516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86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Млн. кв. метров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0-BCCA-444A-B157-C7328A2A06EF}"/>
              </c:ext>
            </c:extLst>
          </c:dPt>
          <c:dPt>
            <c:idx val="1"/>
            <c:invertIfNegative val="0"/>
            <c:bubble3D val="0"/>
            <c:spPr>
              <a:solidFill>
                <a:srgbClr val="00B05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1-BCCA-444A-B157-C7328A2A06EF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2-BCCA-444A-B157-C7328A2A06EF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3-BCCA-444A-B157-C7328A2A06EF}"/>
              </c:ext>
            </c:extLst>
          </c:dPt>
          <c:dPt>
            <c:idx val="4"/>
            <c:invertIfNegative val="0"/>
            <c:bubble3D val="0"/>
            <c:spPr>
              <a:solidFill>
                <a:srgbClr val="00B05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4-BCCA-444A-B157-C7328A2A06EF}"/>
              </c:ext>
            </c:extLst>
          </c:dPt>
          <c:dPt>
            <c:idx val="5"/>
            <c:invertIfNegative val="0"/>
            <c:bubble3D val="0"/>
            <c:spPr>
              <a:solidFill>
                <a:srgbClr val="00B050">
                  <a:alpha val="70000"/>
                </a:srgbClr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5-BCCA-444A-B157-C7328A2A06EF}"/>
              </c:ext>
            </c:extLst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6-BCCA-444A-B157-C7328A2A06EF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7-BCCA-444A-B157-C7328A2A06EF}"/>
              </c:ext>
            </c:extLst>
          </c:dPt>
          <c:dPt>
            <c:idx val="8"/>
            <c:invertIfNegative val="0"/>
            <c:bubble3D val="0"/>
            <c:spPr>
              <a:solidFill>
                <a:srgbClr val="FF0000"/>
              </a:solidFill>
              <a:ln w="25020">
                <a:noFill/>
              </a:ln>
            </c:spPr>
            <c:extLst>
              <c:ext xmlns:c16="http://schemas.microsoft.com/office/drawing/2014/chart" uri="{C3380CC4-5D6E-409C-BE32-E72D297353CC}">
                <c16:uniqueId val="{00000008-BCCA-444A-B157-C7328A2A06EF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BCCA-444A-B157-C7328A2A06EF}"/>
              </c:ext>
            </c:extLst>
          </c:dPt>
          <c:dPt>
            <c:idx val="1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BCCA-444A-B157-C7328A2A06EF}"/>
              </c:ext>
            </c:extLst>
          </c:dPt>
          <c:dPt>
            <c:idx val="11"/>
            <c:invertIfNegative val="0"/>
            <c:bubble3D val="0"/>
            <c:spPr>
              <a:solidFill>
                <a:srgbClr val="00B050">
                  <a:alpha val="70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7F54-C347-8CE5-D8797FE6AE63}"/>
              </c:ext>
            </c:extLst>
          </c:dPt>
          <c:cat>
            <c:strRef>
              <c:f>Sheet1!$A$2:$A$7</c:f>
              <c:strCach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 (прогноз)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0.5</c:v>
                </c:pt>
                <c:pt idx="1">
                  <c:v>1</c:v>
                </c:pt>
                <c:pt idx="2">
                  <c:v>1.4</c:v>
                </c:pt>
                <c:pt idx="3">
                  <c:v>2.3099999999999996</c:v>
                </c:pt>
                <c:pt idx="4">
                  <c:v>3.0029999999999997</c:v>
                </c:pt>
                <c:pt idx="5">
                  <c:v>4.2041999999999993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CCA-444A-B157-C7328A2A06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597644735"/>
        <c:axId val="1"/>
      </c:barChart>
      <c:catAx>
        <c:axId val="597644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638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179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382" cap="flat" cmpd="sng" algn="ctr">
              <a:solidFill>
                <a:schemeClr val="accent1">
                  <a:alpha val="21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174" b="1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ru-RU"/>
                  <a:t>Млн. кв. метров</a:t>
                </a:r>
              </a:p>
            </c:rich>
          </c:tx>
          <c:layout>
            <c:manualLayout>
              <c:xMode val="edge"/>
              <c:yMode val="edge"/>
              <c:x val="1.2465312678735695E-2"/>
              <c:y val="0.30087250272641913"/>
            </c:manualLayout>
          </c:layout>
          <c:overlay val="0"/>
          <c:spPr>
            <a:noFill/>
            <a:ln w="2502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6256">
            <a:noFill/>
          </a:ln>
        </c:spPr>
        <c:txPr>
          <a:bodyPr rot="0" vert="horz"/>
          <a:lstStyle/>
          <a:p>
            <a:pPr>
              <a:defRPr sz="1179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597644735"/>
        <c:crosses val="autoZero"/>
        <c:crossBetween val="between"/>
      </c:valAx>
      <c:spPr>
        <a:noFill/>
        <a:ln w="2516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86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0.15362</cdr:x>
      <cdr:y>0.57939</cdr:y>
    </cdr:from>
    <cdr:to>
      <cdr:x>0.23519</cdr:x>
      <cdr:y>0.64125</cdr:y>
    </cdr:to>
    <cdr:sp macro="" textlink="">
      <cdr:nvSpPr>
        <cdr:cNvPr id="2" name="Text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16142" y="2362001"/>
          <a:ext cx="698871" cy="2521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FF0000"/>
              </a:solidFill>
              <a:latin typeface="Century Gothic (Заголовки)"/>
            </a:rPr>
            <a:t>-13%</a:t>
          </a:r>
        </a:p>
      </cdr:txBody>
    </cdr:sp>
  </cdr:relSizeAnchor>
  <cdr:relSizeAnchor xmlns:cdr="http://schemas.openxmlformats.org/drawingml/2006/chartDrawing">
    <cdr:from>
      <cdr:x>0.46012</cdr:x>
      <cdr:y>0.10248</cdr:y>
    </cdr:from>
    <cdr:to>
      <cdr:x>0.53988</cdr:x>
      <cdr:y>0.16434</cdr:y>
    </cdr:to>
    <cdr:sp macro="" textlink="">
      <cdr:nvSpPr>
        <cdr:cNvPr id="3" name="Text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42187" y="417785"/>
          <a:ext cx="683363" cy="2521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FF0000"/>
              </a:solidFill>
              <a:latin typeface="Century Gothic (Заголовки)"/>
            </a:rPr>
            <a:t>-3%</a:t>
          </a:r>
        </a:p>
      </cdr:txBody>
    </cdr:sp>
  </cdr:relSizeAnchor>
  <cdr:relSizeAnchor xmlns:cdr="http://schemas.openxmlformats.org/drawingml/2006/chartDrawing">
    <cdr:from>
      <cdr:x>0.22926</cdr:x>
      <cdr:y>0.43458</cdr:y>
    </cdr:from>
    <cdr:to>
      <cdr:x>0.30903</cdr:x>
      <cdr:y>0.49644</cdr:y>
    </cdr:to>
    <cdr:sp macro="" textlink="">
      <cdr:nvSpPr>
        <cdr:cNvPr id="4" name="Text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64214" y="1771667"/>
          <a:ext cx="683449" cy="2521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00B050"/>
              </a:solidFill>
              <a:latin typeface="Century Gothic (Заголовки)"/>
            </a:rPr>
            <a:t>+73%</a:t>
          </a:r>
        </a:p>
      </cdr:txBody>
    </cdr:sp>
  </cdr:relSizeAnchor>
  <cdr:relSizeAnchor xmlns:cdr="http://schemas.openxmlformats.org/drawingml/2006/chartDrawing">
    <cdr:from>
      <cdr:x>0.29649</cdr:x>
      <cdr:y>0.24379</cdr:y>
    </cdr:from>
    <cdr:to>
      <cdr:x>0.37725</cdr:x>
      <cdr:y>0.30565</cdr:y>
    </cdr:to>
    <cdr:sp macro="" textlink="">
      <cdr:nvSpPr>
        <cdr:cNvPr id="5" name="Text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40278" y="993849"/>
          <a:ext cx="691931" cy="2521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00B050"/>
              </a:solidFill>
              <a:latin typeface="Century Gothic (Заголовки)"/>
            </a:rPr>
            <a:t>+48%</a:t>
          </a:r>
        </a:p>
      </cdr:txBody>
    </cdr:sp>
  </cdr:relSizeAnchor>
  <cdr:relSizeAnchor xmlns:cdr="http://schemas.openxmlformats.org/drawingml/2006/chartDrawing">
    <cdr:from>
      <cdr:x>0.38054</cdr:x>
      <cdr:y>0.06715</cdr:y>
    </cdr:from>
    <cdr:to>
      <cdr:x>0.46236</cdr:x>
      <cdr:y>0.12901</cdr:y>
    </cdr:to>
    <cdr:sp macro="" textlink="">
      <cdr:nvSpPr>
        <cdr:cNvPr id="6" name="Text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60358" y="273769"/>
          <a:ext cx="701012" cy="2521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00B050"/>
              </a:solidFill>
              <a:latin typeface="Century Gothic (Заголовки)"/>
            </a:rPr>
            <a:t>+32%</a:t>
          </a:r>
        </a:p>
      </cdr:txBody>
    </cdr:sp>
  </cdr:relSizeAnchor>
  <cdr:relSizeAnchor xmlns:cdr="http://schemas.openxmlformats.org/drawingml/2006/chartDrawing">
    <cdr:from>
      <cdr:x>0.53182</cdr:x>
      <cdr:y>0.03183</cdr:y>
    </cdr:from>
    <cdr:to>
      <cdr:x>0.60401</cdr:x>
      <cdr:y>0.09365</cdr:y>
    </cdr:to>
    <cdr:sp macro="" textlink="">
      <cdr:nvSpPr>
        <cdr:cNvPr id="8" name="Text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56502" y="129753"/>
          <a:ext cx="618505" cy="2520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00B050"/>
              </a:solidFill>
              <a:latin typeface="Century Gothic (Заголовки)"/>
            </a:rPr>
            <a:t>+9%</a:t>
          </a:r>
        </a:p>
      </cdr:txBody>
    </cdr:sp>
  </cdr:relSizeAnchor>
  <cdr:relSizeAnchor xmlns:cdr="http://schemas.openxmlformats.org/drawingml/2006/chartDrawing">
    <cdr:from>
      <cdr:x>0.69151</cdr:x>
      <cdr:y>0.15547</cdr:y>
    </cdr:from>
    <cdr:to>
      <cdr:x>0.75596</cdr:x>
      <cdr:y>0.21724</cdr:y>
    </cdr:to>
    <cdr:sp macro="" textlink="">
      <cdr:nvSpPr>
        <cdr:cNvPr id="9" name="Text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24654" y="633809"/>
          <a:ext cx="552191" cy="2518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FF0000"/>
              </a:solidFill>
              <a:latin typeface="Century Gothic (Заголовки)"/>
            </a:rPr>
            <a:t>-15%</a:t>
          </a:r>
        </a:p>
      </cdr:txBody>
    </cdr:sp>
  </cdr:relSizeAnchor>
  <cdr:relSizeAnchor xmlns:cdr="http://schemas.openxmlformats.org/drawingml/2006/chartDrawing">
    <cdr:from>
      <cdr:x>0.83192</cdr:x>
      <cdr:y>0.13781</cdr:y>
    </cdr:from>
    <cdr:to>
      <cdr:x>0.89704</cdr:x>
      <cdr:y>0.19938</cdr:y>
    </cdr:to>
    <cdr:sp macro="" textlink="">
      <cdr:nvSpPr>
        <cdr:cNvPr id="10" name="Text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127656" y="561801"/>
          <a:ext cx="557931" cy="2510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00B050"/>
              </a:solidFill>
              <a:latin typeface="Century Gothic (Заголовки)"/>
            </a:rPr>
            <a:t>+10%</a:t>
          </a:r>
        </a:p>
      </cdr:txBody>
    </cdr:sp>
  </cdr:relSizeAnchor>
  <cdr:relSizeAnchor xmlns:cdr="http://schemas.openxmlformats.org/drawingml/2006/chartDrawing">
    <cdr:from>
      <cdr:x>0.60746</cdr:x>
      <cdr:y>0.04949</cdr:y>
    </cdr:from>
    <cdr:to>
      <cdr:x>0.6799</cdr:x>
      <cdr:y>0.11106</cdr:y>
    </cdr:to>
    <cdr:sp macro="" textlink="">
      <cdr:nvSpPr>
        <cdr:cNvPr id="11" name="Text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04574" y="201761"/>
          <a:ext cx="620646" cy="2510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en-US" b="1" dirty="0">
              <a:solidFill>
                <a:srgbClr val="FF0000"/>
              </a:solidFill>
              <a:latin typeface="Century Gothic (Заголовки)"/>
            </a:rPr>
            <a:t>-1,5</a:t>
          </a:r>
          <a:r>
            <a:rPr lang="ru-RU" b="1" dirty="0">
              <a:solidFill>
                <a:srgbClr val="FF0000"/>
              </a:solidFill>
              <a:latin typeface="Century Gothic (Заголовки)"/>
            </a:rPr>
            <a:t>%</a:t>
          </a:r>
        </a:p>
      </cdr:txBody>
    </cdr:sp>
  </cdr:relSizeAnchor>
  <cdr:relSizeAnchor xmlns:cdr="http://schemas.openxmlformats.org/drawingml/2006/chartDrawing">
    <cdr:from>
      <cdr:x>0.76715</cdr:x>
      <cdr:y>0.1908</cdr:y>
    </cdr:from>
    <cdr:to>
      <cdr:x>0.83575</cdr:x>
      <cdr:y>0.24074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572726" y="777825"/>
          <a:ext cx="587746" cy="2035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>
              <a:solidFill>
                <a:srgbClr val="FF0000"/>
              </a:solidFill>
              <a:latin typeface="Century Gothic (Заголовки)"/>
            </a:rPr>
            <a:t>-5%</a:t>
          </a:r>
        </a:p>
      </cdr:txBody>
    </cdr:sp>
  </cdr:relSizeAnchor>
  <cdr:relSizeAnchor xmlns:cdr="http://schemas.openxmlformats.org/drawingml/2006/chartDrawing">
    <cdr:from>
      <cdr:x>0.91003</cdr:x>
      <cdr:y>0.03183</cdr:y>
    </cdr:from>
    <cdr:to>
      <cdr:x>0.97515</cdr:x>
      <cdr:y>0.096</cdr:y>
    </cdr:to>
    <cdr:sp macro="" textlink="">
      <cdr:nvSpPr>
        <cdr:cNvPr id="12" name="TextBox 11">
          <a:extLst xmlns:a="http://schemas.openxmlformats.org/drawingml/2006/main">
            <a:ext uri="{FF2B5EF4-FFF2-40B4-BE49-F238E27FC236}">
              <a16:creationId xmlns:a16="http://schemas.microsoft.com/office/drawing/2014/main" id="{538EB716-243F-3A49-AEA4-250C957EA386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796862" y="129753"/>
          <a:ext cx="557931" cy="261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00B050"/>
              </a:solidFill>
              <a:latin typeface="Century Gothic (Заголовки)"/>
            </a:rPr>
            <a:t>+1</a:t>
          </a:r>
          <a:r>
            <a:rPr lang="en-US" b="1" dirty="0">
              <a:solidFill>
                <a:srgbClr val="00B050"/>
              </a:solidFill>
              <a:latin typeface="Century Gothic (Заголовки)"/>
            </a:rPr>
            <a:t>5</a:t>
          </a:r>
          <a:r>
            <a:rPr lang="ru-RU" b="1" dirty="0">
              <a:solidFill>
                <a:srgbClr val="00B050"/>
              </a:solidFill>
              <a:latin typeface="Century Gothic (Заголовки)"/>
            </a:rPr>
            <a:t>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0.27128</cdr:x>
      <cdr:y>0.63238</cdr:y>
    </cdr:from>
    <cdr:to>
      <cdr:x>0.35105</cdr:x>
      <cdr:y>0.69655</cdr:y>
    </cdr:to>
    <cdr:sp macro="" textlink="">
      <cdr:nvSpPr>
        <cdr:cNvPr id="4" name="Text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24254" y="2578025"/>
          <a:ext cx="683449" cy="261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00B050"/>
              </a:solidFill>
              <a:latin typeface="Century Gothic (Заголовки)"/>
            </a:rPr>
            <a:t>+</a:t>
          </a:r>
          <a:r>
            <a:rPr lang="en-US" b="1" dirty="0">
              <a:solidFill>
                <a:srgbClr val="00B050"/>
              </a:solidFill>
              <a:latin typeface="Century Gothic (Заголовки)"/>
            </a:rPr>
            <a:t>100</a:t>
          </a:r>
          <a:r>
            <a:rPr lang="ru-RU" b="1" dirty="0">
              <a:solidFill>
                <a:srgbClr val="00B050"/>
              </a:solidFill>
              <a:latin typeface="Century Gothic (Заголовки)"/>
            </a:rPr>
            <a:t>%</a:t>
          </a:r>
        </a:p>
      </cdr:txBody>
    </cdr:sp>
  </cdr:relSizeAnchor>
  <cdr:relSizeAnchor xmlns:cdr="http://schemas.openxmlformats.org/drawingml/2006/chartDrawing">
    <cdr:from>
      <cdr:x>0.41622</cdr:x>
      <cdr:y>0.54406</cdr:y>
    </cdr:from>
    <cdr:to>
      <cdr:x>0.49698</cdr:x>
      <cdr:y>0.60824</cdr:y>
    </cdr:to>
    <cdr:sp macro="" textlink="">
      <cdr:nvSpPr>
        <cdr:cNvPr id="5" name="Text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66042" y="2217985"/>
          <a:ext cx="691931" cy="261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00B050"/>
              </a:solidFill>
              <a:latin typeface="Century Gothic (Заголовки)"/>
            </a:rPr>
            <a:t>+4</a:t>
          </a:r>
          <a:r>
            <a:rPr lang="en-US" b="1" dirty="0">
              <a:solidFill>
                <a:srgbClr val="00B050"/>
              </a:solidFill>
              <a:latin typeface="Century Gothic (Заголовки)"/>
            </a:rPr>
            <a:t>0</a:t>
          </a:r>
          <a:r>
            <a:rPr lang="ru-RU" b="1" dirty="0">
              <a:solidFill>
                <a:srgbClr val="00B050"/>
              </a:solidFill>
              <a:latin typeface="Century Gothic (Заголовки)"/>
            </a:rPr>
            <a:t>%</a:t>
          </a:r>
        </a:p>
      </cdr:txBody>
    </cdr:sp>
  </cdr:relSizeAnchor>
  <cdr:relSizeAnchor xmlns:cdr="http://schemas.openxmlformats.org/drawingml/2006/chartDrawing">
    <cdr:from>
      <cdr:x>0.56544</cdr:x>
      <cdr:y>0.37622</cdr:y>
    </cdr:from>
    <cdr:to>
      <cdr:x>0.64726</cdr:x>
      <cdr:y>0.4404</cdr:y>
    </cdr:to>
    <cdr:sp macro="" textlink="">
      <cdr:nvSpPr>
        <cdr:cNvPr id="6" name="Text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44534" y="1533752"/>
          <a:ext cx="701012" cy="261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00B050"/>
              </a:solidFill>
              <a:latin typeface="Century Gothic (Заголовки)"/>
            </a:rPr>
            <a:t>+</a:t>
          </a:r>
          <a:r>
            <a:rPr lang="en-US" b="1" dirty="0">
              <a:solidFill>
                <a:srgbClr val="00B050"/>
              </a:solidFill>
              <a:latin typeface="Century Gothic (Заголовки)"/>
            </a:rPr>
            <a:t>65</a:t>
          </a:r>
          <a:r>
            <a:rPr lang="ru-RU" b="1" dirty="0">
              <a:solidFill>
                <a:srgbClr val="00B050"/>
              </a:solidFill>
              <a:latin typeface="Century Gothic (Заголовки)"/>
            </a:rPr>
            <a:t>%</a:t>
          </a:r>
        </a:p>
      </cdr:txBody>
    </cdr:sp>
  </cdr:relSizeAnchor>
  <cdr:relSizeAnchor xmlns:cdr="http://schemas.openxmlformats.org/drawingml/2006/chartDrawing">
    <cdr:from>
      <cdr:x>0.72513</cdr:x>
      <cdr:y>0.24379</cdr:y>
    </cdr:from>
    <cdr:to>
      <cdr:x>0.79732</cdr:x>
      <cdr:y>0.30796</cdr:y>
    </cdr:to>
    <cdr:sp macro="" textlink="">
      <cdr:nvSpPr>
        <cdr:cNvPr id="8" name="Text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12686" y="993849"/>
          <a:ext cx="618505" cy="261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00B050"/>
              </a:solidFill>
              <a:latin typeface="Century Gothic (Заголовки)"/>
            </a:rPr>
            <a:t>+</a:t>
          </a:r>
          <a:r>
            <a:rPr lang="en-US" b="1" dirty="0">
              <a:solidFill>
                <a:srgbClr val="00B050"/>
              </a:solidFill>
              <a:latin typeface="Century Gothic (Заголовки)"/>
            </a:rPr>
            <a:t>30</a:t>
          </a:r>
          <a:r>
            <a:rPr lang="ru-RU" b="1" dirty="0">
              <a:solidFill>
                <a:srgbClr val="00B050"/>
              </a:solidFill>
              <a:latin typeface="Century Gothic (Заголовки)"/>
            </a:rPr>
            <a:t>%</a:t>
          </a:r>
        </a:p>
      </cdr:txBody>
    </cdr:sp>
  </cdr:relSizeAnchor>
  <cdr:relSizeAnchor xmlns:cdr="http://schemas.openxmlformats.org/drawingml/2006/chartDrawing">
    <cdr:from>
      <cdr:x>0.87641</cdr:x>
      <cdr:y>0.03183</cdr:y>
    </cdr:from>
    <cdr:to>
      <cdr:x>0.94153</cdr:x>
      <cdr:y>0.096</cdr:y>
    </cdr:to>
    <cdr:sp macro="" textlink="">
      <cdr:nvSpPr>
        <cdr:cNvPr id="12" name="TextBox 11">
          <a:extLst xmlns:a="http://schemas.openxmlformats.org/drawingml/2006/main">
            <a:ext uri="{FF2B5EF4-FFF2-40B4-BE49-F238E27FC236}">
              <a16:creationId xmlns:a16="http://schemas.microsoft.com/office/drawing/2014/main" id="{538EB716-243F-3A49-AEA4-250C957EA386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508830" y="129753"/>
          <a:ext cx="557931" cy="261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spcBef>
              <a:spcPct val="0"/>
            </a:spcBef>
            <a:buFontTx/>
            <a:buNone/>
          </a:pPr>
          <a:r>
            <a:rPr lang="ru-RU" b="1" dirty="0">
              <a:solidFill>
                <a:srgbClr val="00B050"/>
              </a:solidFill>
              <a:latin typeface="Century Gothic (Заголовки)"/>
            </a:rPr>
            <a:t>+</a:t>
          </a:r>
          <a:r>
            <a:rPr lang="en-US" b="1" dirty="0">
              <a:solidFill>
                <a:srgbClr val="00B050"/>
              </a:solidFill>
              <a:latin typeface="Century Gothic (Заголовки)"/>
            </a:rPr>
            <a:t>40</a:t>
          </a:r>
          <a:r>
            <a:rPr lang="ru-RU" b="1" dirty="0">
              <a:solidFill>
                <a:srgbClr val="00B050"/>
              </a:solidFill>
              <a:latin typeface="Century Gothic (Заголовки)"/>
            </a:rPr>
            <a:t>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443" y="1"/>
            <a:ext cx="2947144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23DE3E-DD43-46EE-BB9A-BBF9512AC0A8}" type="datetimeFigureOut">
              <a:rPr lang="ru-RU"/>
              <a:pPr>
                <a:defRPr/>
              </a:pPr>
              <a:t>15.05.2019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42" y="4715270"/>
            <a:ext cx="5438792" cy="4467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443" y="9428221"/>
            <a:ext cx="2947144" cy="4961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2C0014A-0FFB-4230-9BD6-F85DEE291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502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ru-RU" baseline="0" dirty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24E4C1D-45B7-40C8-91F5-52EE34F01575}" type="slidenum">
              <a:rPr lang="ru-RU" smtClean="0">
                <a:latin typeface="Calibri" panose="020F0502020204030204" pitchFamily="34" charset="0"/>
              </a:rPr>
              <a:pPr/>
              <a:t>1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3879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ru-RU" baseline="0" dirty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DF7D18-F9FA-445C-8FEB-C31BCAF1CB07}" type="slidenum">
              <a:rPr lang="ru-RU" smtClean="0">
                <a:latin typeface="Calibri" panose="020F0502020204030204" pitchFamily="34" charset="0"/>
              </a:rPr>
              <a:pPr/>
              <a:t>10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5842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ru-RU" baseline="0" dirty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DF7D18-F9FA-445C-8FEB-C31BCAF1CB07}" type="slidenum">
              <a:rPr lang="ru-RU" smtClean="0">
                <a:latin typeface="Calibri" panose="020F0502020204030204" pitchFamily="34" charset="0"/>
              </a:rPr>
              <a:pPr/>
              <a:t>11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097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ru-RU" baseline="0" dirty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DF7D18-F9FA-445C-8FEB-C31BCAF1CB07}" type="slidenum">
              <a:rPr lang="ru-RU" smtClean="0">
                <a:latin typeface="Calibri" panose="020F0502020204030204" pitchFamily="34" charset="0"/>
              </a:rPr>
              <a:pPr/>
              <a:t>12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22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ru-RU" baseline="0" dirty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DF7D18-F9FA-445C-8FEB-C31BCAF1CB07}" type="slidenum">
              <a:rPr lang="ru-RU" smtClean="0">
                <a:latin typeface="Calibri" panose="020F0502020204030204" pitchFamily="34" charset="0"/>
              </a:rPr>
              <a:pPr/>
              <a:t>13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092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ru-RU" baseline="0" dirty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DF7D18-F9FA-445C-8FEB-C31BCAF1CB07}" type="slidenum">
              <a:rPr lang="ru-RU" smtClean="0">
                <a:latin typeface="Calibri" panose="020F0502020204030204" pitchFamily="34" charset="0"/>
              </a:rPr>
              <a:pPr/>
              <a:t>14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2929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ru-RU" baseline="0" dirty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DF7D18-F9FA-445C-8FEB-C31BCAF1CB07}" type="slidenum">
              <a:rPr lang="ru-RU" smtClean="0">
                <a:latin typeface="Calibri" panose="020F0502020204030204" pitchFamily="34" charset="0"/>
              </a:rPr>
              <a:pPr/>
              <a:t>15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3730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ru-RU" baseline="0" dirty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DF7D18-F9FA-445C-8FEB-C31BCAF1CB07}" type="slidenum">
              <a:rPr lang="ru-RU" smtClean="0">
                <a:latin typeface="Calibri" panose="020F0502020204030204" pitchFamily="34" charset="0"/>
              </a:rPr>
              <a:pPr/>
              <a:t>16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7420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/>
              <a:t>Спасибо за внимание. Передаю слово Александру Сергеевичу Горшкову для презентации разработанного документа.</a:t>
            </a:r>
            <a:endParaRPr lang="ru-RU" dirty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FA9D31F-B72B-4E16-BC07-18567581021B}" type="slidenum">
              <a:rPr lang="ru-RU" smtClean="0">
                <a:latin typeface="Calibri" panose="020F0502020204030204" pitchFamily="34" charset="0"/>
              </a:rPr>
              <a:pPr/>
              <a:t>17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76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FD98365-0D4C-407E-BCFD-46C1048B432E}" type="slidenum">
              <a:rPr lang="ru-RU" altLang="ru-RU" smtClean="0">
                <a:latin typeface="Calibri" panose="020F0502020204030204" pitchFamily="34" charset="0"/>
              </a:rPr>
              <a:pPr/>
              <a:t>2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252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внешне кажущейся простоте конструкции, сэндвич панели ППУ (PUR, PIR) являются исключительно высокотехнологичным продуктом. Отклонения, или исключение отдельных звеньев в технологической цепочке абсолютно недопустимы. Каждый участок производства имеет особую функцию в качестве конечного продукта, которую невозможно ни исключить, ни минимизировать. От качества конечного продукта зависит в том числе и показатели огнестойкости конструкции в целом.</a:t>
            </a: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DF7D18-F9FA-445C-8FEB-C31BCAF1CB07}" type="slidenum">
              <a:rPr lang="ru-RU" smtClean="0">
                <a:latin typeface="Calibri" panose="020F0502020204030204" pitchFamily="34" charset="0"/>
              </a:rPr>
              <a:pPr/>
              <a:t>3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628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внешне кажущейся простоте конструкции, сэндвич панели ППУ (PUR, PIR) являются исключительно высокотехнологичным продуктом. Отклонения, или исключение отдельных звеньев в технологической цепочке абсолютно недопустимы. Каждый участок производства имеет особую функцию в качестве конечного продукта, которую невозможно ни исключить, ни минимизировать. От качества конечного продукта зависит в том числе и показатели огнестойкости конструкции в целом.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принципе, очень интересная тенденция наметилась: сейчас практически все крупные производители сэндвич панелей с наполнителем Минеральная вата поставили или планируют поставить гибридные линии.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DF7D18-F9FA-445C-8FEB-C31BCAF1CB07}" type="slidenum">
              <a:rPr lang="ru-RU" smtClean="0">
                <a:latin typeface="Calibri" panose="020F0502020204030204" pitchFamily="34" charset="0"/>
              </a:rPr>
              <a:pPr/>
              <a:t>4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307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562E690-50E9-4B1B-9C3F-040A3D982D32}" type="slidenum">
              <a:rPr lang="ru-RU" altLang="ru-RU" smtClean="0">
                <a:latin typeface="Calibri" panose="020F0502020204030204" pitchFamily="34" charset="0"/>
              </a:rPr>
              <a:pPr/>
              <a:t>5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916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внешне кажущейся простоте конструкции, сэндвич панели ППУ (PUR, PIR) являются исключительно высокотехнологичным продуктом. Отклонения, или исключение отдельных звеньев в технологической цепочке абсолютно недопустимы. Каждый участок производства имеет особую функцию в качестве конечного продукта, которую невозможно ни исключить, ни минимизировать. От качества конечного продукта зависит в том числе и показатели огнестойкости конструкции в целом.</a:t>
            </a: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DF7D18-F9FA-445C-8FEB-C31BCAF1CB07}" type="slidenum">
              <a:rPr lang="ru-RU" smtClean="0">
                <a:latin typeface="Calibri" panose="020F0502020204030204" pitchFamily="34" charset="0"/>
              </a:rPr>
              <a:pPr/>
              <a:t>6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507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baseline="0" dirty="0"/>
              <a:t>Стратегическая цель Ассоциации – защита и представление интересов ее членов при взаимодействии с представительными и исполнительными органами власти РФ и субъектов РФ, а также продвижение продукта ППУ.</a:t>
            </a: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DF7D18-F9FA-445C-8FEB-C31BCAF1CB07}" type="slidenum">
              <a:rPr lang="ru-RU" smtClean="0">
                <a:latin typeface="Calibri" panose="020F0502020204030204" pitchFamily="34" charset="0"/>
              </a:rPr>
              <a:pPr/>
              <a:t>7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670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562E690-50E9-4B1B-9C3F-040A3D982D32}" type="slidenum">
              <a:rPr lang="ru-RU" altLang="ru-RU" smtClean="0">
                <a:latin typeface="Calibri" panose="020F0502020204030204" pitchFamily="34" charset="0"/>
              </a:rPr>
              <a:pPr/>
              <a:t>8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3111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ru-RU" baseline="0" dirty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DF7D18-F9FA-445C-8FEB-C31BCAF1CB07}" type="slidenum">
              <a:rPr lang="ru-RU" smtClean="0">
                <a:latin typeface="Calibri" panose="020F0502020204030204" pitchFamily="34" charset="0"/>
              </a:rPr>
              <a:pPr/>
              <a:t>9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535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5052" y="305030"/>
            <a:ext cx="7565293" cy="844061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643050"/>
            <a:ext cx="8915400" cy="421484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9057456" y="6021288"/>
            <a:ext cx="599307" cy="576064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417924-D142-415C-808A-3AE6FF502E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43529" y="6126757"/>
            <a:ext cx="3208338" cy="3651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www.nappan.ru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37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817096" y="332656"/>
            <a:ext cx="3744416" cy="2304256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04944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lIns="109234" tIns="54617" rIns="109234" bIns="54617"/>
          <a:lstStyle/>
          <a:p>
            <a:fld id="{D2E5AA3F-2974-409A-83CC-421F68262829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lIns="109234" tIns="54617" rIns="109234" bIns="54617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E6713-3CB7-4385-AF23-9B7E893B64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14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www.ima-consulting.ru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3D65A38-6A8D-4727-9401-31848362B2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em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11" Type="http://schemas.openxmlformats.org/officeDocument/2006/relationships/image" Target="../media/image14.jpg"/><Relationship Id="rId5" Type="http://schemas.openxmlformats.org/officeDocument/2006/relationships/image" Target="../media/image17.emf"/><Relationship Id="rId10" Type="http://schemas.openxmlformats.org/officeDocument/2006/relationships/image" Target="../media/image11.png"/><Relationship Id="rId4" Type="http://schemas.openxmlformats.org/officeDocument/2006/relationships/image" Target="../media/image16.emf"/><Relationship Id="rId9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17096" y="469085"/>
            <a:ext cx="37444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+mj-lt"/>
              </a:rPr>
              <a:t>Рынки сэндвич панелей и теплоизоляционных плит PUR/PIR. Тенденции, прогнозы и варианты развития.</a:t>
            </a:r>
            <a:endParaRPr lang="ru-RU" sz="24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65479" y="302380"/>
            <a:ext cx="7891284" cy="894371"/>
          </a:xfrm>
        </p:spPr>
        <p:txBody>
          <a:bodyPr>
            <a:noAutofit/>
          </a:bodyPr>
          <a:lstStyle/>
          <a:p>
            <a:r>
              <a:rPr lang="ru-RU" dirty="0"/>
              <a:t>Стратегия развития промышленности строительных материалов Российской Федерации до 2030 года</a:t>
            </a:r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sz="20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272481" y="1411040"/>
            <a:ext cx="9384282" cy="42502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1600" dirty="0"/>
              <a:t>Постановлением Правительства Российской Федерации от 2 июня 2015 года №537 полномочия по ПСМ переданы от Минстроя России </a:t>
            </a:r>
            <a:r>
              <a:rPr lang="ru-RU" sz="1600" dirty="0" err="1"/>
              <a:t>Минпромторгу</a:t>
            </a:r>
            <a:r>
              <a:rPr lang="ru-RU" sz="1600" dirty="0"/>
              <a:t> России.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1600" dirty="0"/>
              <a:t>Минпромторг России создал Научно-Технический Совет (НТС) по развитию промышленности стройматериалов. За Ассоциацией «НАППАН» закреплено руководство тремя экспертными группами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1400" dirty="0"/>
              <a:t>ЭГ 1.4 «Изделия теплоизоляционные (энергосберегающие), кровельные и гидроизоляционные материалы»;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1400" dirty="0"/>
              <a:t>ЭГ 2.3 «Техническое регулирование и стандартизация»;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1400" dirty="0"/>
              <a:t>ЭГ 2.7 «Техническое перевооружение, модернизация, инновации и </a:t>
            </a:r>
            <a:r>
              <a:rPr lang="ru-RU" sz="1400" dirty="0" err="1"/>
              <a:t>импортозамещение</a:t>
            </a:r>
            <a:r>
              <a:rPr lang="ru-RU" sz="1400" dirty="0"/>
              <a:t> оборудования».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1600" dirty="0"/>
              <a:t>Разработана стратегия развития промышленности строительных материалов. Важнейшие индикаторы стратегии: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ru-RU" sz="1400" dirty="0"/>
              <a:t>Технологичность строительных материалов (Перераспределение объёмов работ со строительных площадок на заводы);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ru-RU" sz="1400" dirty="0"/>
              <a:t>Энергоэффективность строительных материалов (снижение энергопотребления жилыми зданиями на 30%);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ru-RU" sz="1400" dirty="0"/>
              <a:t>Конкурентоспособность отечественных стройматериалов (повышение экспорта до 15%);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ru-RU" sz="1400" dirty="0"/>
              <a:t>Инновационность российских стройматериалов (доля продаж инновационных мат. Повысится с 2,1% до 7,1%)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sz="1600" dirty="0"/>
              <a:t>Приказом Министра промышленности и торговли Российской Федерации (</a:t>
            </a:r>
            <a:r>
              <a:rPr lang="ru-RU" sz="1600" dirty="0" err="1"/>
              <a:t>Мантурова</a:t>
            </a:r>
            <a:r>
              <a:rPr lang="ru-RU" sz="1600" dirty="0"/>
              <a:t> Д.В.) </a:t>
            </a:r>
            <a:r>
              <a:rPr lang="en-US" sz="1600" dirty="0"/>
              <a:t>PIR </a:t>
            </a:r>
            <a:r>
              <a:rPr lang="ru-RU" sz="1600" dirty="0"/>
              <a:t>внесён в программу импортозамещения и утверждён в качестве приоритетного технологического направления развития отечественной промышленности стройматериалов.</a:t>
            </a:r>
          </a:p>
        </p:txBody>
      </p:sp>
      <p:pic>
        <p:nvPicPr>
          <p:cNvPr id="6" name="Picture 2" descr="Картинки по запросу минпромторг росс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696" y="5805264"/>
            <a:ext cx="3105150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727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65479" y="302380"/>
            <a:ext cx="7891284" cy="894371"/>
          </a:xfrm>
        </p:spPr>
        <p:txBody>
          <a:bodyPr>
            <a:noAutofit/>
          </a:bodyPr>
          <a:lstStyle/>
          <a:p>
            <a:r>
              <a:rPr lang="ru-RU" dirty="0"/>
              <a:t>Раздел 6 стратегии развития ПСМ: «Совершенствование технического регулирования и стандартизации»</a:t>
            </a:r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sz="20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272481" y="1411040"/>
            <a:ext cx="9384282" cy="42502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>
                <a:latin typeface="Calibri (Заголовки)"/>
              </a:rPr>
              <a:t>До принятия единого технического регламента Евразийского экономического союза в Российской Федерации предусматривается установить обязательные требования к строительным материалам в законодательстве Российской Федерации, а также урегулировать вопросы оценки соответствия и государственного контроля (надзора).</a:t>
            </a:r>
          </a:p>
          <a:p>
            <a:pPr marL="0" indent="0" algn="just">
              <a:buNone/>
            </a:pPr>
            <a:r>
              <a:rPr lang="ru-RU" dirty="0">
                <a:latin typeface="Calibri (Заголовки)"/>
              </a:rPr>
              <a:t>На первоначальном этапе планируется внесение изменений в единый перечень продукции, подлежащей обязательной сертификации и единый перечень продукции, подтверждение соответствия которой осуществляется в форме принятия декларации о соответствии, утверждённые постановлением Правительства Российской Федерации от 1 декабря 2009г. №982, дополнив их отдельными группами строительных материалов.</a:t>
            </a:r>
          </a:p>
          <a:p>
            <a:pPr marL="0" indent="0" algn="just">
              <a:buNone/>
            </a:pPr>
            <a:r>
              <a:rPr lang="ru-RU" dirty="0">
                <a:latin typeface="Calibri (Заголовки)"/>
              </a:rPr>
              <a:t>При наличии благоприятных условий в среднесрочной перспективе может быть признана целесообразной разработка технического регламента Евразийского экономического союза «О безопасности строительных материалов».</a:t>
            </a:r>
          </a:p>
        </p:txBody>
      </p:sp>
    </p:spTree>
    <p:extLst>
      <p:ext uri="{BB962C8B-B14F-4D97-AF65-F5344CB8AC3E}">
        <p14:creationId xmlns:p14="http://schemas.microsoft.com/office/powerpoint/2010/main" val="965991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65479" y="302380"/>
            <a:ext cx="7891284" cy="894371"/>
          </a:xfrm>
        </p:spPr>
        <p:txBody>
          <a:bodyPr>
            <a:noAutofit/>
          </a:bodyPr>
          <a:lstStyle/>
          <a:p>
            <a:r>
              <a:rPr lang="ru-RU" dirty="0"/>
              <a:t>Раздел 6 стратегии развития ПСМ: «Совершенствование технического регулирования и стандартизации»</a:t>
            </a:r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sz="2000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272481" y="1411040"/>
            <a:ext cx="9384282" cy="42502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>
                <a:latin typeface="Calibri (Заголовки)"/>
              </a:rPr>
              <a:t>В целях перспективного развития системы технического регулирования и стандартизации в промышленности строительных материалов до 2030 года планируется осуществление следующих основных мероприятий:</a:t>
            </a:r>
          </a:p>
          <a:p>
            <a:pPr marL="285750" indent="-285750" algn="just"/>
            <a:r>
              <a:rPr lang="ru-RU" dirty="0">
                <a:latin typeface="Calibri (Заголовки)"/>
              </a:rPr>
              <a:t>Принятие единого технического регламента Евразийского экономического союза для зданий и сооружений, строительных материалов и изделий, в соответствии с которым существенные характеристики используемого строительного материала будут устанавливаться на основе базовых требований к зданиям и сооружениям, определенных техническим регламентом Евразийского экономического союза;</a:t>
            </a:r>
          </a:p>
          <a:p>
            <a:pPr marL="285750" indent="-285750" algn="just"/>
            <a:r>
              <a:rPr lang="ru-RU" dirty="0">
                <a:latin typeface="Calibri (Заголовки)"/>
              </a:rPr>
              <a:t>Разработка межгосударственных стандартов на строительные материалы;</a:t>
            </a:r>
          </a:p>
          <a:p>
            <a:pPr marL="285750" indent="-285750" algn="just"/>
            <a:r>
              <a:rPr lang="ru-RU" dirty="0">
                <a:latin typeface="Calibri (Заголовки)"/>
              </a:rPr>
              <a:t>Установление обязательных требований к строительным материалам и изделиям.</a:t>
            </a:r>
          </a:p>
        </p:txBody>
      </p:sp>
    </p:spTree>
    <p:extLst>
      <p:ext uri="{BB962C8B-B14F-4D97-AF65-F5344CB8AC3E}">
        <p14:creationId xmlns:p14="http://schemas.microsoft.com/office/powerpoint/2010/main" val="651273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65479" y="302380"/>
            <a:ext cx="7891284" cy="894371"/>
          </a:xfrm>
        </p:spPr>
        <p:txBody>
          <a:bodyPr>
            <a:noAutofit/>
          </a:bodyPr>
          <a:lstStyle/>
          <a:p>
            <a:r>
              <a:rPr lang="ru-RU" sz="2000" dirty="0"/>
              <a:t>ТК 144 «Строительные материалы и изделия»</a:t>
            </a:r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0"/>
          </p:nvPr>
        </p:nvSpPr>
        <p:spPr bwMode="auto">
          <a:xfrm>
            <a:off x="9057456" y="6021288"/>
            <a:ext cx="599307" cy="5760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chemeClr val="bg1"/>
                </a:solidFill>
              </a:rPr>
              <a:t>1</a:t>
            </a:r>
            <a:r>
              <a:rPr lang="ru-RU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www.nappan.ru</a:t>
            </a:r>
            <a:endParaRPr lang="ru-RU" dirty="0"/>
          </a:p>
        </p:txBody>
      </p:sp>
      <p:sp>
        <p:nvSpPr>
          <p:cNvPr id="9" name="Содержимое 2">
            <a:extLst>
              <a:ext uri="{FF2B5EF4-FFF2-40B4-BE49-F238E27FC236}">
                <a16:creationId xmlns:a16="http://schemas.microsoft.com/office/drawing/2014/main" id="{A070367F-6B4F-FD49-9C00-5B97F9EA0CA5}"/>
              </a:ext>
            </a:extLst>
          </p:cNvPr>
          <p:cNvSpPr txBox="1">
            <a:spLocks/>
          </p:cNvSpPr>
          <p:nvPr/>
        </p:nvSpPr>
        <p:spPr bwMode="auto">
          <a:xfrm>
            <a:off x="1784649" y="1340768"/>
            <a:ext cx="7848871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1700" b="1" dirty="0"/>
              <a:t>Председатель ТК144</a:t>
            </a:r>
            <a:r>
              <a:rPr lang="ru-RU" sz="1700" dirty="0"/>
              <a:t>: Статс-секретарь – заместитель Министра промышленности и торговли Российской Федерации </a:t>
            </a:r>
            <a:r>
              <a:rPr lang="ru-RU" sz="1700" b="1" dirty="0" err="1"/>
              <a:t>Евтухов</a:t>
            </a:r>
            <a:r>
              <a:rPr lang="ru-RU" sz="1700" b="1" dirty="0"/>
              <a:t> Виктор Леонидович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u-RU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700" dirty="0"/>
              <a:t>ТК 144 состоит из следующих подкомитетов:</a:t>
            </a:r>
          </a:p>
          <a:p>
            <a:r>
              <a:rPr lang="ru-RU" sz="1700" b="1" dirty="0"/>
              <a:t>ПК1</a:t>
            </a:r>
            <a:r>
              <a:rPr lang="ru-RU" sz="1700" dirty="0"/>
              <a:t> «Строительные материалы и конструкции минеральные неметаллические»;</a:t>
            </a:r>
          </a:p>
          <a:p>
            <a:r>
              <a:rPr lang="ru-RU" sz="1700" b="1" dirty="0"/>
              <a:t>ПК2</a:t>
            </a:r>
            <a:r>
              <a:rPr lang="ru-RU" sz="1700" dirty="0"/>
              <a:t> «Строительные материалы и изделия из древесины и на основе древесины, соединительные элементы и составы»;</a:t>
            </a:r>
          </a:p>
          <a:p>
            <a:r>
              <a:rPr lang="ru-RU" sz="1700" b="1" dirty="0"/>
              <a:t>ПК3</a:t>
            </a:r>
            <a:r>
              <a:rPr lang="ru-RU" sz="1700" dirty="0"/>
              <a:t> «Стеновые перегородочные и облицовочные материалы»;</a:t>
            </a:r>
          </a:p>
          <a:p>
            <a:r>
              <a:rPr lang="ru-RU" sz="1700" b="1" dirty="0"/>
              <a:t>ПК4</a:t>
            </a:r>
            <a:r>
              <a:rPr lang="ru-RU" sz="1700" dirty="0"/>
              <a:t> «Изоляционные и отделочные материалы, изделия»;</a:t>
            </a:r>
          </a:p>
          <a:p>
            <a:r>
              <a:rPr lang="ru-RU" sz="1700" b="1" dirty="0"/>
              <a:t>ПК5</a:t>
            </a:r>
            <a:r>
              <a:rPr lang="ru-RU" sz="1700" dirty="0"/>
              <a:t> «Материалы и изделия металлические, металлоконструкции»;</a:t>
            </a:r>
          </a:p>
          <a:p>
            <a:r>
              <a:rPr lang="ru-RU" sz="1700" b="1" dirty="0"/>
              <a:t>ПК6</a:t>
            </a:r>
            <a:r>
              <a:rPr lang="ru-RU" sz="1700" dirty="0"/>
              <a:t> «Окна, двери, светопрозрачные конструктивные элементы»;</a:t>
            </a:r>
          </a:p>
          <a:p>
            <a:r>
              <a:rPr lang="ru-RU" sz="1700" b="1" dirty="0"/>
              <a:t>ПК7</a:t>
            </a:r>
            <a:r>
              <a:rPr lang="ru-RU" sz="1700" dirty="0"/>
              <a:t> «Строительные материалы и изделия объектов инженерной инфраструктуры»;</a:t>
            </a:r>
          </a:p>
        </p:txBody>
      </p:sp>
    </p:spTree>
    <p:extLst>
      <p:ext uri="{BB962C8B-B14F-4D97-AF65-F5344CB8AC3E}">
        <p14:creationId xmlns:p14="http://schemas.microsoft.com/office/powerpoint/2010/main" val="629023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65479" y="302380"/>
            <a:ext cx="7891284" cy="894371"/>
          </a:xfrm>
        </p:spPr>
        <p:txBody>
          <a:bodyPr>
            <a:noAutofit/>
          </a:bodyPr>
          <a:lstStyle/>
          <a:p>
            <a:r>
              <a:rPr lang="ru-RU" sz="2000" dirty="0"/>
              <a:t>ПК 4 ТК 144 «Изоляционные и отделочные материалы и изделия»</a:t>
            </a:r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0"/>
          </p:nvPr>
        </p:nvSpPr>
        <p:spPr bwMode="auto">
          <a:xfrm>
            <a:off x="9057456" y="6021288"/>
            <a:ext cx="599307" cy="5760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chemeClr val="bg1"/>
                </a:solidFill>
              </a:rPr>
              <a:t>1</a:t>
            </a:r>
            <a:r>
              <a:rPr lang="ru-RU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www.nappan.ru</a:t>
            </a:r>
            <a:endParaRPr lang="ru-RU" dirty="0"/>
          </a:p>
        </p:txBody>
      </p:sp>
      <p:sp>
        <p:nvSpPr>
          <p:cNvPr id="9" name="Содержимое 2">
            <a:extLst>
              <a:ext uri="{FF2B5EF4-FFF2-40B4-BE49-F238E27FC236}">
                <a16:creationId xmlns:a16="http://schemas.microsoft.com/office/drawing/2014/main" id="{A070367F-6B4F-FD49-9C00-5B97F9EA0CA5}"/>
              </a:ext>
            </a:extLst>
          </p:cNvPr>
          <p:cNvSpPr txBox="1">
            <a:spLocks/>
          </p:cNvSpPr>
          <p:nvPr/>
        </p:nvSpPr>
        <p:spPr bwMode="auto">
          <a:xfrm>
            <a:off x="1784649" y="1340768"/>
            <a:ext cx="7848871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1700" b="1" dirty="0"/>
              <a:t>Руководитель ПК4</a:t>
            </a:r>
            <a:r>
              <a:rPr lang="ru-RU" sz="1700" dirty="0"/>
              <a:t>: Исполнительный директор Ассоциации «НАППАН» </a:t>
            </a:r>
            <a:br>
              <a:rPr lang="en-US" sz="1700" dirty="0"/>
            </a:br>
            <a:r>
              <a:rPr lang="ru-RU" sz="1700" b="1" dirty="0"/>
              <a:t>Горохов Алексей Юрьевич;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u-RU" sz="17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700" dirty="0"/>
              <a:t>ПК 4 ТК 144 состоит из следующих рабочих групп:</a:t>
            </a:r>
          </a:p>
          <a:p>
            <a:r>
              <a:rPr lang="ru-RU" sz="1700" b="1" dirty="0"/>
              <a:t>РГ 4.1</a:t>
            </a:r>
            <a:r>
              <a:rPr lang="ru-RU" sz="1700" dirty="0"/>
              <a:t> «Теплоизоляционные материалы». Руководитель – Арабов Алексей </a:t>
            </a:r>
            <a:r>
              <a:rPr lang="ru-RU" sz="1700" dirty="0" err="1"/>
              <a:t>Ромаович</a:t>
            </a:r>
            <a:r>
              <a:rPr lang="ru-RU" sz="1700" dirty="0"/>
              <a:t> (Корпорация «</a:t>
            </a:r>
            <a:r>
              <a:rPr lang="ru-RU" sz="1700" dirty="0" err="1"/>
              <a:t>ТехноНИКОЛЬ</a:t>
            </a:r>
            <a:r>
              <a:rPr lang="ru-RU" sz="1700" dirty="0"/>
              <a:t>»);</a:t>
            </a:r>
          </a:p>
          <a:p>
            <a:r>
              <a:rPr lang="ru-RU" sz="1700" b="1" dirty="0"/>
              <a:t>РГ 4.2</a:t>
            </a:r>
            <a:r>
              <a:rPr lang="ru-RU" sz="1700" dirty="0"/>
              <a:t> «Кровельные и гидроизоляционные материалы». Руководитель – Молчанова Анна Анатольевна (НКС);</a:t>
            </a:r>
          </a:p>
          <a:p>
            <a:r>
              <a:rPr lang="ru-RU" sz="1700" dirty="0"/>
              <a:t>РГ 4.3 «Клеи и герметики» (</a:t>
            </a:r>
            <a:r>
              <a:rPr lang="ru-RU" sz="1700" dirty="0">
                <a:solidFill>
                  <a:srgbClr val="FF0000"/>
                </a:solidFill>
              </a:rPr>
              <a:t>место руководителя вакантно</a:t>
            </a:r>
            <a:r>
              <a:rPr lang="ru-RU" sz="1700" dirty="0"/>
              <a:t>);</a:t>
            </a:r>
          </a:p>
          <a:p>
            <a:r>
              <a:rPr lang="ru-RU" sz="1700" dirty="0"/>
              <a:t>РГ 4.4 «Отделочные материалы» (</a:t>
            </a:r>
            <a:r>
              <a:rPr lang="ru-RU" sz="1700" dirty="0">
                <a:solidFill>
                  <a:srgbClr val="FF0000"/>
                </a:solidFill>
              </a:rPr>
              <a:t>место руководителя вакантно</a:t>
            </a:r>
            <a:r>
              <a:rPr lang="ru-RU" sz="1700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152869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65479" y="302380"/>
            <a:ext cx="7891284" cy="894371"/>
          </a:xfrm>
        </p:spPr>
        <p:txBody>
          <a:bodyPr>
            <a:noAutofit/>
          </a:bodyPr>
          <a:lstStyle/>
          <a:p>
            <a:r>
              <a:rPr lang="ru-RU" sz="2000" dirty="0"/>
              <a:t>Программа национальной стандартизации 2019</a:t>
            </a:r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0"/>
          </p:nvPr>
        </p:nvSpPr>
        <p:spPr bwMode="auto">
          <a:xfrm>
            <a:off x="9057456" y="6021288"/>
            <a:ext cx="599307" cy="5760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sz="2000" dirty="0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www.nappan.ru</a:t>
            </a:r>
            <a:endParaRPr lang="ru-RU" dirty="0"/>
          </a:p>
        </p:txBody>
      </p:sp>
      <p:sp>
        <p:nvSpPr>
          <p:cNvPr id="9" name="Содержимое 2">
            <a:extLst>
              <a:ext uri="{FF2B5EF4-FFF2-40B4-BE49-F238E27FC236}">
                <a16:creationId xmlns:a16="http://schemas.microsoft.com/office/drawing/2014/main" id="{A070367F-6B4F-FD49-9C00-5B97F9EA0CA5}"/>
              </a:ext>
            </a:extLst>
          </p:cNvPr>
          <p:cNvSpPr txBox="1">
            <a:spLocks/>
          </p:cNvSpPr>
          <p:nvPr/>
        </p:nvSpPr>
        <p:spPr bwMode="auto">
          <a:xfrm>
            <a:off x="1784649" y="1340768"/>
            <a:ext cx="7848871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/>
            </a:pPr>
            <a:r>
              <a:rPr lang="ru-RU" sz="1700" dirty="0"/>
              <a:t>Стандарты, разработка которых запланирована в рамках реализации ведомственного проекта Минпромторга России «Увеличение объёмов производства жестких слабогорючих или негорючих теплоизоляционных материалов в Российской Федерации»;</a:t>
            </a:r>
          </a:p>
          <a:p>
            <a:pPr algn="just">
              <a:buFont typeface="+mj-lt"/>
              <a:buAutoNum type="arabicPeriod"/>
            </a:pPr>
            <a:endParaRPr lang="ru-RU" sz="1700" dirty="0"/>
          </a:p>
          <a:p>
            <a:pPr algn="just">
              <a:buFont typeface="+mj-lt"/>
              <a:buAutoNum type="arabicPeriod"/>
            </a:pPr>
            <a:r>
              <a:rPr lang="ru-RU" sz="1700" dirty="0"/>
              <a:t>Стандарты, разработка которых запланирована в целях реализации Постановления Правительства от 01.12.2009г.  №982 «Об утверждении единого перечня продукции, подлежащей обязательной сертификации и единого перечня продукции, подтверждение соответствия которой осуществляется в форме принятия декларации о соответствии»;</a:t>
            </a:r>
          </a:p>
          <a:p>
            <a:pPr algn="just">
              <a:buFont typeface="+mj-lt"/>
              <a:buAutoNum type="arabicPeriod"/>
            </a:pPr>
            <a:endParaRPr lang="ru-RU" sz="1700" dirty="0"/>
          </a:p>
          <a:p>
            <a:pPr algn="just">
              <a:buFont typeface="+mj-lt"/>
              <a:buAutoNum type="arabicPeriod"/>
            </a:pPr>
            <a:r>
              <a:rPr lang="ru-RU" sz="1700" dirty="0"/>
              <a:t>Стандарты, разработка которых запланирована в рамках реализации национального проекта «Жилье и городская среда»;</a:t>
            </a:r>
          </a:p>
        </p:txBody>
      </p:sp>
    </p:spTree>
    <p:extLst>
      <p:ext uri="{BB962C8B-B14F-4D97-AF65-F5344CB8AC3E}">
        <p14:creationId xmlns:p14="http://schemas.microsoft.com/office/powerpoint/2010/main" val="565405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65479" y="302380"/>
            <a:ext cx="7891284" cy="894371"/>
          </a:xfrm>
        </p:spPr>
        <p:txBody>
          <a:bodyPr>
            <a:noAutofit/>
          </a:bodyPr>
          <a:lstStyle/>
          <a:p>
            <a:r>
              <a:rPr lang="ru-RU" dirty="0"/>
              <a:t>Ведомственный проект Минпромторга России</a:t>
            </a:r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sz="2000" dirty="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272481" y="1340768"/>
            <a:ext cx="9384282" cy="48262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dirty="0"/>
              <a:t>Правительство Российской Федерации и все министерства переходят на проектное управление. Все государственные программы Российской Федерации переоформляются в виде национальных проектов. Вся деятельность Министерств переводится в формат ведомственных или межведомственных проектов. </a:t>
            </a:r>
            <a:r>
              <a:rPr lang="ru-RU" sz="1600" b="1" dirty="0">
                <a:solidFill>
                  <a:srgbClr val="006C31"/>
                </a:solidFill>
              </a:rPr>
              <a:t>При выполнении целей проекта его участники (чиновники </a:t>
            </a:r>
            <a:r>
              <a:rPr lang="ru-RU" sz="1600" b="1" dirty="0" err="1">
                <a:solidFill>
                  <a:srgbClr val="006C31"/>
                </a:solidFill>
              </a:rPr>
              <a:t>ФОИВов</a:t>
            </a:r>
            <a:r>
              <a:rPr lang="ru-RU" sz="1600" b="1" dirty="0">
                <a:solidFill>
                  <a:srgbClr val="006C31"/>
                </a:solidFill>
              </a:rPr>
              <a:t>) получают значительные денежные премии от государства!</a:t>
            </a:r>
          </a:p>
          <a:p>
            <a:pPr marL="0" indent="0" algn="just">
              <a:buNone/>
            </a:pPr>
            <a:r>
              <a:rPr lang="ru-RU" sz="1600" b="1" dirty="0"/>
              <a:t>Первый и в настоящее время единственный в отрасли ПСМ ведомственный проект Минпромторга России: </a:t>
            </a:r>
            <a:r>
              <a:rPr lang="ru-RU" sz="1600" dirty="0"/>
              <a:t>«Увеличение объёмов производства жёстких слабогорючих или негорючих теплоизоляционных материалов и изделий».</a:t>
            </a:r>
          </a:p>
          <a:p>
            <a:pPr marL="0" indent="0" algn="just">
              <a:buNone/>
            </a:pPr>
            <a:r>
              <a:rPr lang="ru-RU" sz="1600" b="1" dirty="0"/>
              <a:t>Продукция, входящая в данный проект: </a:t>
            </a:r>
            <a:r>
              <a:rPr lang="ru-RU" sz="1600" dirty="0"/>
              <a:t>Плиты </a:t>
            </a:r>
            <a:r>
              <a:rPr lang="en-US" sz="1600" dirty="0"/>
              <a:t>PIR, </a:t>
            </a:r>
            <a:r>
              <a:rPr lang="ru-RU" sz="1600" dirty="0"/>
              <a:t>Сэндвич-панели </a:t>
            </a:r>
            <a:r>
              <a:rPr lang="en-US" sz="1600" dirty="0"/>
              <a:t>PIR </a:t>
            </a:r>
            <a:r>
              <a:rPr lang="ru-RU" sz="1600" dirty="0"/>
              <a:t>с различными облицовками</a:t>
            </a:r>
            <a:r>
              <a:rPr lang="en-US" sz="1600" dirty="0"/>
              <a:t>, </a:t>
            </a:r>
            <a:r>
              <a:rPr lang="ru-RU" sz="1600" dirty="0"/>
              <a:t>предизолированные трубы, напыляемая теплоизоляция </a:t>
            </a:r>
            <a:r>
              <a:rPr lang="en-US" sz="1600" dirty="0"/>
              <a:t>PIR, </a:t>
            </a:r>
            <a:r>
              <a:rPr lang="ru-RU" sz="1600" dirty="0"/>
              <a:t>пеностекло и изделия с его применением.</a:t>
            </a:r>
          </a:p>
          <a:p>
            <a:pPr marL="0" indent="0" algn="just">
              <a:buNone/>
            </a:pPr>
            <a:r>
              <a:rPr lang="ru-RU" sz="1600" b="1" dirty="0"/>
              <a:t>Цели проекта: </a:t>
            </a:r>
          </a:p>
          <a:p>
            <a:pPr algn="just"/>
            <a:r>
              <a:rPr lang="ru-RU" sz="1600" b="1" dirty="0">
                <a:solidFill>
                  <a:srgbClr val="FF0000"/>
                </a:solidFill>
              </a:rPr>
              <a:t>увеличить объём производства материалов и изделий из </a:t>
            </a:r>
            <a:r>
              <a:rPr lang="en-US" sz="1600" b="1" dirty="0">
                <a:solidFill>
                  <a:srgbClr val="FF0000"/>
                </a:solidFill>
              </a:rPr>
              <a:t>PIR </a:t>
            </a:r>
            <a:r>
              <a:rPr lang="ru-RU" sz="1600" b="1" dirty="0">
                <a:solidFill>
                  <a:srgbClr val="FF0000"/>
                </a:solidFill>
              </a:rPr>
              <a:t>или аналогов в 2,5 раза к 2025 году;</a:t>
            </a:r>
          </a:p>
          <a:p>
            <a:pPr algn="just"/>
            <a:r>
              <a:rPr lang="ru-RU" sz="1600" dirty="0"/>
              <a:t>Увеличить долю экспорта в производстве с 1% до 7% к 2025 году.</a:t>
            </a:r>
          </a:p>
          <a:p>
            <a:pPr algn="just"/>
            <a:r>
              <a:rPr lang="ru-RU" sz="1600" dirty="0"/>
              <a:t>Увеличить средний уровень загрузки производственных мощностей до 50%.</a:t>
            </a:r>
          </a:p>
          <a:p>
            <a:pPr marL="0" indent="0" algn="just">
              <a:buNone/>
            </a:pPr>
            <a:r>
              <a:rPr lang="ru-RU" sz="1600" b="1" dirty="0"/>
              <a:t>Ответственные за реализацию: </a:t>
            </a:r>
            <a:r>
              <a:rPr lang="ru-RU" sz="1600" dirty="0"/>
              <a:t>Минпромторг России.</a:t>
            </a:r>
          </a:p>
          <a:p>
            <a:pPr marL="0" indent="0" algn="just">
              <a:buNone/>
            </a:pPr>
            <a:r>
              <a:rPr lang="ru-RU" sz="1600" b="1" dirty="0"/>
              <a:t>Участники проекта: </a:t>
            </a:r>
            <a:r>
              <a:rPr lang="ru-RU" sz="1600" dirty="0"/>
              <a:t>Минпромторг России, Минстрой России, МЧС России, Ассоциация «НАППАН».</a:t>
            </a:r>
          </a:p>
          <a:p>
            <a:pPr marL="0" indent="0" algn="just">
              <a:buNone/>
            </a:pPr>
            <a:r>
              <a:rPr lang="ru-RU" sz="1600" b="1" dirty="0"/>
              <a:t>Бюджет проекта: </a:t>
            </a:r>
            <a:r>
              <a:rPr lang="ru-RU" sz="1600" dirty="0"/>
              <a:t>485 000 000 рублей.</a:t>
            </a:r>
          </a:p>
        </p:txBody>
      </p:sp>
      <p:pic>
        <p:nvPicPr>
          <p:cNvPr id="5" name="Picture 2" descr="Картинки по запросу минпромторг росс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696" y="5893587"/>
            <a:ext cx="2808312" cy="83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787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4"/>
          <p:cNvSpPr>
            <a:spLocks noGrp="1"/>
          </p:cNvSpPr>
          <p:nvPr>
            <p:ph type="title"/>
          </p:nvPr>
        </p:nvSpPr>
        <p:spPr>
          <a:xfrm>
            <a:off x="5889105" y="404664"/>
            <a:ext cx="3528392" cy="2232248"/>
          </a:xfrm>
        </p:spPr>
        <p:txBody>
          <a:bodyPr>
            <a:noAutofit/>
          </a:bodyPr>
          <a:lstStyle/>
          <a:p>
            <a:pPr eaLnBrk="1" hangingPunct="1"/>
            <a:r>
              <a:rPr lang="ru-RU" sz="1800" dirty="0"/>
              <a:t>Спасибо за внимание!</a:t>
            </a:r>
            <a:br>
              <a:rPr lang="ru-RU" sz="1800" dirty="0"/>
            </a:br>
            <a:br>
              <a:rPr lang="ru-RU" sz="1800" dirty="0"/>
            </a:br>
            <a:r>
              <a:rPr lang="ru-RU" sz="1800" b="0" dirty="0"/>
              <a:t>Исполнительный директор Ассоциации «НАППАН»</a:t>
            </a:r>
            <a:br>
              <a:rPr lang="ru-RU" sz="1800" b="0" dirty="0"/>
            </a:br>
            <a:r>
              <a:rPr lang="ru-RU" sz="1800" b="0" dirty="0"/>
              <a:t>Горохов Алексей Юрьевич</a:t>
            </a:r>
            <a:br>
              <a:rPr lang="ru-RU" sz="1800" b="0" dirty="0"/>
            </a:br>
            <a:br>
              <a:rPr lang="ru-RU" sz="1800" b="0" dirty="0"/>
            </a:br>
            <a:r>
              <a:rPr lang="ru-RU" sz="1800" b="0" dirty="0"/>
              <a:t>+7 (967) 148-43-70, </a:t>
            </a:r>
            <a:r>
              <a:rPr lang="en-US" sz="1800" b="0" dirty="0"/>
              <a:t>Alexey.Gorokhov@nappan.ru</a:t>
            </a:r>
            <a:endParaRPr lang="ru-RU" sz="1800" b="0" dirty="0"/>
          </a:p>
        </p:txBody>
      </p:sp>
    </p:spTree>
    <p:extLst>
      <p:ext uri="{BB962C8B-B14F-4D97-AF65-F5344CB8AC3E}">
        <p14:creationId xmlns:p14="http://schemas.microsoft.com/office/powerpoint/2010/main" val="728510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765300" y="301625"/>
            <a:ext cx="7891463" cy="895350"/>
          </a:xfrm>
        </p:spPr>
        <p:txBody>
          <a:bodyPr/>
          <a:lstStyle/>
          <a:p>
            <a:r>
              <a:rPr lang="ru-RU" altLang="ru-RU" dirty="0"/>
              <a:t>Национальная Ассоциация производителей панелей из ППУ «НАППАН»</a:t>
            </a:r>
          </a:p>
        </p:txBody>
      </p:sp>
      <p:pic>
        <p:nvPicPr>
          <p:cNvPr id="36868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300" y="2697414"/>
            <a:ext cx="2160588" cy="717550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9" name="Picture 23" descr="Kingspa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2686227"/>
            <a:ext cx="2160588" cy="717550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0" name="Picture 29" descr="Sai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3521253"/>
            <a:ext cx="2160588" cy="715962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8" y="1863902"/>
            <a:ext cx="2163762" cy="717550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2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2697340"/>
            <a:ext cx="2160588" cy="728662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1863902"/>
            <a:ext cx="2160588" cy="715962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5" name="TextBox 31"/>
          <p:cNvSpPr txBox="1">
            <a:spLocks noChangeArrowheads="1"/>
          </p:cNvSpPr>
          <p:nvPr/>
        </p:nvSpPr>
        <p:spPr bwMode="auto">
          <a:xfrm>
            <a:off x="4891088" y="1487488"/>
            <a:ext cx="46704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b="1">
                <a:solidFill>
                  <a:srgbClr val="006C31"/>
                </a:solidFill>
                <a:latin typeface="Arial" panose="020B0604020202020204" pitchFamily="34" charset="0"/>
              </a:rPr>
              <a:t>Производители сэндвич панелей</a:t>
            </a:r>
            <a:r>
              <a:rPr lang="en-US" altLang="ru-RU" sz="1100" b="1">
                <a:solidFill>
                  <a:srgbClr val="006C31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100" b="1">
                <a:solidFill>
                  <a:srgbClr val="006C31"/>
                </a:solidFill>
                <a:latin typeface="Arial" panose="020B0604020202020204" pitchFamily="34" charset="0"/>
              </a:rPr>
              <a:t>и теплоизоляционных плит:</a:t>
            </a:r>
          </a:p>
        </p:txBody>
      </p:sp>
      <p:sp>
        <p:nvSpPr>
          <p:cNvPr id="36876" name="TextBox 32"/>
          <p:cNvSpPr txBox="1">
            <a:spLocks noChangeArrowheads="1"/>
          </p:cNvSpPr>
          <p:nvPr/>
        </p:nvSpPr>
        <p:spPr bwMode="auto">
          <a:xfrm>
            <a:off x="2460625" y="1509713"/>
            <a:ext cx="25638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b="1">
                <a:solidFill>
                  <a:srgbClr val="006C31"/>
                </a:solidFill>
                <a:latin typeface="Arial" panose="020B0604020202020204" pitchFamily="34" charset="0"/>
              </a:rPr>
              <a:t>Производители сырья</a:t>
            </a:r>
            <a:r>
              <a:rPr lang="en-US" altLang="ru-RU" sz="1100" b="1">
                <a:solidFill>
                  <a:srgbClr val="006C31"/>
                </a:solidFill>
                <a:latin typeface="Arial" panose="020B0604020202020204" pitchFamily="34" charset="0"/>
              </a:rPr>
              <a:t>:</a:t>
            </a:r>
            <a:endParaRPr lang="ru-RU" altLang="ru-RU" sz="1100" b="1">
              <a:solidFill>
                <a:srgbClr val="006C31"/>
              </a:solidFill>
              <a:latin typeface="Arial" panose="020B0604020202020204" pitchFamily="34" charset="0"/>
            </a:endParaRPr>
          </a:p>
        </p:txBody>
      </p:sp>
      <p:sp>
        <p:nvSpPr>
          <p:cNvPr id="36877" name="TextBox 33"/>
          <p:cNvSpPr txBox="1">
            <a:spLocks noChangeArrowheads="1"/>
          </p:cNvSpPr>
          <p:nvPr/>
        </p:nvSpPr>
        <p:spPr bwMode="auto">
          <a:xfrm>
            <a:off x="4763" y="1509713"/>
            <a:ext cx="273526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b="1">
                <a:solidFill>
                  <a:srgbClr val="006C31"/>
                </a:solidFill>
                <a:latin typeface="Arial" panose="020B0604020202020204" pitchFamily="34" charset="0"/>
              </a:rPr>
              <a:t>Производители оборудования:</a:t>
            </a:r>
          </a:p>
        </p:txBody>
      </p:sp>
      <p:pic>
        <p:nvPicPr>
          <p:cNvPr id="36878" name="Рисунок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525" y="1887715"/>
            <a:ext cx="2082800" cy="684212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9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525" y="2700515"/>
            <a:ext cx="2082800" cy="700087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80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013" y="3527602"/>
            <a:ext cx="2135187" cy="709613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54300" y="1863902"/>
            <a:ext cx="2182813" cy="72390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36882" name="Picture 2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3" y="3503864"/>
            <a:ext cx="2160587" cy="760412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83" name="Номер слайда 3"/>
          <p:cNvSpPr txBox="1">
            <a:spLocks/>
          </p:cNvSpPr>
          <p:nvPr/>
        </p:nvSpPr>
        <p:spPr bwMode="auto">
          <a:xfrm>
            <a:off x="9056688" y="6034088"/>
            <a:ext cx="6000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000" b="1" dirty="0">
                <a:solidFill>
                  <a:schemeClr val="bg1"/>
                </a:solidFill>
              </a:rPr>
              <a:t>1</a:t>
            </a:r>
            <a:endParaRPr lang="ru-RU" altLang="ru-RU" sz="2000" b="1" dirty="0">
              <a:solidFill>
                <a:schemeClr val="bg1"/>
              </a:solidFill>
            </a:endParaRPr>
          </a:p>
        </p:txBody>
      </p:sp>
      <p:pic>
        <p:nvPicPr>
          <p:cNvPr id="36886" name="Рисунок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3013" y="4378250"/>
            <a:ext cx="2128838" cy="706934"/>
          </a:xfrm>
          <a:prstGeom prst="rect">
            <a:avLst/>
          </a:prstGeom>
          <a:solidFill>
            <a:schemeClr val="bg1"/>
          </a:solidFill>
          <a:ln w="9525">
            <a:solidFill>
              <a:srgbClr val="006C3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896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65479" y="302380"/>
            <a:ext cx="7891284" cy="894371"/>
          </a:xfrm>
        </p:spPr>
        <p:txBody>
          <a:bodyPr/>
          <a:lstStyle/>
          <a:p>
            <a:r>
              <a:rPr lang="ru-RU" dirty="0"/>
              <a:t>Процесс производства сэндвич панелей </a:t>
            </a:r>
            <a:r>
              <a:rPr lang="en-US" dirty="0"/>
              <a:t>PIR</a:t>
            </a:r>
            <a:endParaRPr lang="ru-RU" dirty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www.nappan.ru</a:t>
            </a:r>
            <a:endParaRPr lang="ru-RU" dirty="0"/>
          </a:p>
        </p:txBody>
      </p:sp>
      <p:pic>
        <p:nvPicPr>
          <p:cNvPr id="9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6425" y="1627845"/>
            <a:ext cx="1709190" cy="1296020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194" y="1624005"/>
            <a:ext cx="1720492" cy="1296020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265" y="1629028"/>
            <a:ext cx="1701654" cy="1290997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0230" y="1624005"/>
            <a:ext cx="1707933" cy="1296020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81463" y="3410023"/>
            <a:ext cx="7554361" cy="21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3" descr="Kingspan">
            <a:extLst>
              <a:ext uri="{FF2B5EF4-FFF2-40B4-BE49-F238E27FC236}">
                <a16:creationId xmlns:a16="http://schemas.microsoft.com/office/drawing/2014/main" id="{DD828651-1A75-8E47-A300-F3E547D9D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9" y="2403918"/>
            <a:ext cx="1335600" cy="511301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">
            <a:extLst>
              <a:ext uri="{FF2B5EF4-FFF2-40B4-BE49-F238E27FC236}">
                <a16:creationId xmlns:a16="http://schemas.microsoft.com/office/drawing/2014/main" id="{D3FD2091-9AC5-3B4D-9DFA-8EF7ED1A3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13" y="1611830"/>
            <a:ext cx="1333522" cy="510341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1">
            <a:extLst>
              <a:ext uri="{FF2B5EF4-FFF2-40B4-BE49-F238E27FC236}">
                <a16:creationId xmlns:a16="http://schemas.microsoft.com/office/drawing/2014/main" id="{9E5CC36F-8205-6B47-831D-C6D3550C51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11" y="3195727"/>
            <a:ext cx="1335600" cy="443875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Рисунок 1">
            <a:extLst>
              <a:ext uri="{FF2B5EF4-FFF2-40B4-BE49-F238E27FC236}">
                <a16:creationId xmlns:a16="http://schemas.microsoft.com/office/drawing/2014/main" id="{CD7E3C62-B313-9D46-9F59-7FE33989E3F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11" y="3921585"/>
            <a:ext cx="1335600" cy="443519"/>
          </a:xfrm>
          <a:prstGeom prst="rect">
            <a:avLst/>
          </a:prstGeom>
          <a:solidFill>
            <a:schemeClr val="bg1"/>
          </a:solidFill>
          <a:ln w="9525">
            <a:solidFill>
              <a:srgbClr val="006C3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1645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65479" y="302380"/>
            <a:ext cx="7891284" cy="894371"/>
          </a:xfrm>
        </p:spPr>
        <p:txBody>
          <a:bodyPr/>
          <a:lstStyle/>
          <a:p>
            <a:r>
              <a:rPr lang="ru-RU" dirty="0"/>
              <a:t>Применение сэндвич панелей </a:t>
            </a:r>
            <a:r>
              <a:rPr lang="en-US" dirty="0"/>
              <a:t>PIR</a:t>
            </a:r>
            <a:endParaRPr lang="ru-RU" dirty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www.nappan.ru</a:t>
            </a:r>
            <a:endParaRPr lang="ru-RU" dirty="0"/>
          </a:p>
        </p:txBody>
      </p:sp>
      <p:pic>
        <p:nvPicPr>
          <p:cNvPr id="23" name="Picture 23" descr="Kingspa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9" y="2132856"/>
            <a:ext cx="1335600" cy="511301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13" y="1340768"/>
            <a:ext cx="1333522" cy="510341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Dropbox (Личный)\!NAPPAN\!!!Форум ПСМ\LCA - LCC\selyatino_refrig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5" b="12169"/>
          <a:stretch/>
        </p:blipFill>
        <p:spPr bwMode="auto">
          <a:xfrm>
            <a:off x="1741214" y="1268760"/>
            <a:ext cx="7892305" cy="396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Содержимое 2"/>
          <p:cNvSpPr>
            <a:spLocks noGrp="1"/>
          </p:cNvSpPr>
          <p:nvPr>
            <p:ph idx="1"/>
          </p:nvPr>
        </p:nvSpPr>
        <p:spPr>
          <a:xfrm>
            <a:off x="1712640" y="5272633"/>
            <a:ext cx="7920879" cy="792088"/>
          </a:xfrm>
        </p:spPr>
        <p:txBody>
          <a:bodyPr>
            <a:noAutofit/>
          </a:bodyPr>
          <a:lstStyle/>
          <a:p>
            <a:pPr marL="0" lvl="1" indent="0" algn="just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  <a:buNone/>
              <a:tabLst>
                <a:tab pos="719138" algn="l"/>
              </a:tabLst>
              <a:defRPr/>
            </a:pPr>
            <a:r>
              <a:rPr lang="ru-RU" sz="1600" b="1" dirty="0"/>
              <a:t>30</a:t>
            </a:r>
            <a:r>
              <a:rPr lang="en-US" sz="1600" b="1" dirty="0"/>
              <a:t>% - </a:t>
            </a:r>
            <a:r>
              <a:rPr lang="ru-RU" sz="1600" b="1" dirty="0"/>
              <a:t>сельскохозяйственные объекты; 30</a:t>
            </a:r>
            <a:r>
              <a:rPr lang="en-US" sz="1600" b="1" dirty="0"/>
              <a:t>% - </a:t>
            </a:r>
            <a:r>
              <a:rPr lang="ru-RU" sz="1600" b="1" dirty="0"/>
              <a:t>холодильные камеры и склады;</a:t>
            </a:r>
            <a:r>
              <a:rPr lang="ru-RU" sz="1600" dirty="0"/>
              <a:t> 20% - «сухие» склады; 10% - производственные предприятия; 10% - другие здания.</a:t>
            </a:r>
          </a:p>
        </p:txBody>
      </p:sp>
      <p:pic>
        <p:nvPicPr>
          <p:cNvPr id="12" name="Рисунок 1">
            <a:extLst>
              <a:ext uri="{FF2B5EF4-FFF2-40B4-BE49-F238E27FC236}">
                <a16:creationId xmlns:a16="http://schemas.microsoft.com/office/drawing/2014/main" id="{54D5F04A-7783-3241-8FA6-504F6BB480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11" y="2924665"/>
            <a:ext cx="1335600" cy="443875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">
            <a:extLst>
              <a:ext uri="{FF2B5EF4-FFF2-40B4-BE49-F238E27FC236}">
                <a16:creationId xmlns:a16="http://schemas.microsoft.com/office/drawing/2014/main" id="{F75B54A8-9223-684A-B155-826B1846E9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11" y="3650523"/>
            <a:ext cx="1335600" cy="443519"/>
          </a:xfrm>
          <a:prstGeom prst="rect">
            <a:avLst/>
          </a:prstGeom>
          <a:solidFill>
            <a:schemeClr val="bg1"/>
          </a:solidFill>
          <a:ln w="9525">
            <a:solidFill>
              <a:srgbClr val="006C3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6439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765300" y="304800"/>
            <a:ext cx="7564438" cy="844550"/>
          </a:xfrm>
        </p:spPr>
        <p:txBody>
          <a:bodyPr/>
          <a:lstStyle/>
          <a:p>
            <a:pPr eaLnBrk="1" hangingPunct="1"/>
            <a:r>
              <a:rPr lang="ru-RU" altLang="ru-RU"/>
              <a:t>Рынок сэндвич панелей </a:t>
            </a:r>
            <a:r>
              <a:rPr lang="en-US" altLang="ru-RU"/>
              <a:t>PUR/PIR</a:t>
            </a:r>
            <a:endParaRPr lang="ru-RU" altLang="ru-RU">
              <a:solidFill>
                <a:srgbClr val="FF5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4088" y="6078538"/>
            <a:ext cx="7132637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latin typeface="+mj-lt"/>
              </a:rPr>
              <a:t>Источник: Ассоциация «НАППАН».</a:t>
            </a:r>
          </a:p>
        </p:txBody>
      </p:sp>
      <p:graphicFrame>
        <p:nvGraphicFramePr>
          <p:cNvPr id="2" name="Объект 8" descr="Clustered Column 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8543958"/>
              </p:ext>
            </p:extLst>
          </p:nvPr>
        </p:nvGraphicFramePr>
        <p:xfrm>
          <a:off x="1116578" y="1643063"/>
          <a:ext cx="8567738" cy="407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629" name="Номер слайда 3"/>
          <p:cNvSpPr txBox="1">
            <a:spLocks/>
          </p:cNvSpPr>
          <p:nvPr/>
        </p:nvSpPr>
        <p:spPr bwMode="auto">
          <a:xfrm>
            <a:off x="9056688" y="6034088"/>
            <a:ext cx="6000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000" b="1" dirty="0">
                <a:solidFill>
                  <a:schemeClr val="bg1"/>
                </a:solidFill>
              </a:rPr>
              <a:t>4</a:t>
            </a:r>
            <a:endParaRPr lang="ru-RU" alt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514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65479" y="302380"/>
            <a:ext cx="7891284" cy="894371"/>
          </a:xfrm>
        </p:spPr>
        <p:txBody>
          <a:bodyPr/>
          <a:lstStyle/>
          <a:p>
            <a:r>
              <a:rPr lang="ru-RU" dirty="0"/>
              <a:t>Процесс производства теплоизоляционных плит </a:t>
            </a:r>
            <a:r>
              <a:rPr lang="en-US" dirty="0"/>
              <a:t>PIR</a:t>
            </a:r>
            <a:endParaRPr lang="ru-RU" dirty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chemeClr val="bg1"/>
                </a:solidFill>
              </a:rPr>
              <a:t>5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www.nappan.ru</a:t>
            </a:r>
            <a:endParaRPr lang="ru-RU" dirty="0"/>
          </a:p>
        </p:txBody>
      </p:sp>
      <p:pic>
        <p:nvPicPr>
          <p:cNvPr id="13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76425" y="3068960"/>
            <a:ext cx="755173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76425" y="1564078"/>
            <a:ext cx="1709190" cy="1137679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30194" y="1557373"/>
            <a:ext cx="1720492" cy="1143410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95265" y="1566144"/>
            <a:ext cx="1701654" cy="1130890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20230" y="1560657"/>
            <a:ext cx="1707933" cy="1136842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348" y="1564078"/>
            <a:ext cx="1473498" cy="507538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347" y="2204864"/>
            <a:ext cx="1473498" cy="494831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417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91679" y="294532"/>
            <a:ext cx="7865084" cy="830212"/>
          </a:xfrm>
        </p:spPr>
        <p:txBody>
          <a:bodyPr/>
          <a:lstStyle/>
          <a:p>
            <a:r>
              <a:rPr lang="ru-RU" dirty="0"/>
              <a:t>Применение </a:t>
            </a:r>
            <a:r>
              <a:rPr lang="en-US" dirty="0"/>
              <a:t>PIR</a:t>
            </a:r>
            <a:r>
              <a:rPr lang="ru-RU" dirty="0"/>
              <a:t> плит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02768" y="5229200"/>
            <a:ext cx="7920879" cy="792088"/>
          </a:xfrm>
        </p:spPr>
        <p:txBody>
          <a:bodyPr>
            <a:noAutofit/>
          </a:bodyPr>
          <a:lstStyle/>
          <a:p>
            <a:pPr marL="0" lvl="1" indent="0" algn="just">
              <a:lnSpc>
                <a:spcPct val="150000"/>
              </a:lnSpc>
              <a:spcBef>
                <a:spcPct val="0"/>
              </a:spcBef>
              <a:buClr>
                <a:schemeClr val="tx1"/>
              </a:buClr>
              <a:buNone/>
              <a:tabLst>
                <a:tab pos="719138" algn="l"/>
              </a:tabLst>
              <a:defRPr/>
            </a:pPr>
            <a:r>
              <a:rPr lang="en-US" sz="1600" b="1" dirty="0"/>
              <a:t>42% - </a:t>
            </a:r>
            <a:r>
              <a:rPr lang="ru-RU" sz="1600" b="1" dirty="0"/>
              <a:t>плоские кровли; </a:t>
            </a:r>
            <a:r>
              <a:rPr lang="en-US" sz="1600" b="1" dirty="0"/>
              <a:t>25,5% - </a:t>
            </a:r>
            <a:r>
              <a:rPr lang="ru-RU" sz="1600" b="1" dirty="0"/>
              <a:t>скатные кровли;</a:t>
            </a:r>
            <a:r>
              <a:rPr lang="ru-RU" sz="1600" dirty="0"/>
              <a:t> 17,3% - полы; 2,5% - агропром; 9,</a:t>
            </a:r>
            <a:r>
              <a:rPr lang="en-US" sz="1600" dirty="0"/>
              <a:t>7</a:t>
            </a:r>
            <a:r>
              <a:rPr lang="ru-RU" sz="1600" dirty="0"/>
              <a:t>% - другие области применения, включая фасады.</a:t>
            </a:r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chemeClr val="bg1"/>
                </a:solidFill>
              </a:rPr>
              <a:t>6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www.nappan.ru</a:t>
            </a:r>
            <a:endParaRPr lang="ru-RU" dirty="0"/>
          </a:p>
        </p:txBody>
      </p:sp>
      <p:pic>
        <p:nvPicPr>
          <p:cNvPr id="6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348" y="1340768"/>
            <a:ext cx="1473498" cy="507538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347" y="1981554"/>
            <a:ext cx="1473498" cy="494831"/>
          </a:xfrm>
          <a:prstGeom prst="rect">
            <a:avLst/>
          </a:prstGeom>
          <a:noFill/>
          <a:ln w="9525">
            <a:solidFill>
              <a:srgbClr val="006C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ropbox (Личный)\!NAPPAN\!!!Форум ПСМ\LCA - LCC\9e350595ffd6f56a182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343" y="1268760"/>
            <a:ext cx="792088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389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765300" y="304800"/>
            <a:ext cx="7564438" cy="844550"/>
          </a:xfrm>
        </p:spPr>
        <p:txBody>
          <a:bodyPr/>
          <a:lstStyle/>
          <a:p>
            <a:pPr eaLnBrk="1" hangingPunct="1"/>
            <a:r>
              <a:rPr lang="ru-RU" altLang="ru-RU" dirty="0"/>
              <a:t>Рынок теплоизоляционных плит </a:t>
            </a:r>
            <a:r>
              <a:rPr lang="en-US" altLang="ru-RU" dirty="0"/>
              <a:t>PIR</a:t>
            </a:r>
            <a:endParaRPr lang="ru-RU" altLang="ru-RU" dirty="0">
              <a:solidFill>
                <a:srgbClr val="FF5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4088" y="6078538"/>
            <a:ext cx="7132637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latin typeface="+mj-lt"/>
              </a:rPr>
              <a:t>Источник: Ассоциация «НАППАН».</a:t>
            </a:r>
          </a:p>
        </p:txBody>
      </p:sp>
      <p:graphicFrame>
        <p:nvGraphicFramePr>
          <p:cNvPr id="2" name="Объект 8" descr="Clustered Column 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4010286"/>
              </p:ext>
            </p:extLst>
          </p:nvPr>
        </p:nvGraphicFramePr>
        <p:xfrm>
          <a:off x="1116578" y="1643063"/>
          <a:ext cx="8567738" cy="407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629" name="Номер слайда 3"/>
          <p:cNvSpPr txBox="1">
            <a:spLocks/>
          </p:cNvSpPr>
          <p:nvPr/>
        </p:nvSpPr>
        <p:spPr bwMode="auto">
          <a:xfrm>
            <a:off x="9056688" y="6034088"/>
            <a:ext cx="6000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000" b="1" dirty="0">
                <a:solidFill>
                  <a:schemeClr val="bg1"/>
                </a:solidFill>
              </a:rPr>
              <a:t>7</a:t>
            </a:r>
            <a:endParaRPr lang="ru-RU" alt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718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65479" y="302380"/>
            <a:ext cx="7891284" cy="894371"/>
          </a:xfrm>
        </p:spPr>
        <p:txBody>
          <a:bodyPr>
            <a:noAutofit/>
          </a:bodyPr>
          <a:lstStyle/>
          <a:p>
            <a:r>
              <a:rPr lang="ru-RU" dirty="0"/>
              <a:t>Поручения Президента Российской Федерации по итогам Госсовета по вопросам строительства</a:t>
            </a:r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sz="2000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1759546" y="1411040"/>
            <a:ext cx="4055690" cy="51948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/>
              <a:t>Поручение Пр-1138ГС, п.2 в)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с привлечением национальных объединений саморегулируемых организаций в сфере архитектурно-строительного проектирования и строительства привести в соответствие с современными требованиями документы технического регулирования в сфере строительства, в том числе </a:t>
            </a:r>
            <a:r>
              <a:rPr lang="ru-RU" sz="1600" u="sng" dirty="0"/>
              <a:t>принять меры по гармонизации отечественных и международных стандартов с учётом лучших мировых практик</a:t>
            </a:r>
            <a:r>
              <a:rPr lang="ru-RU" sz="1600" dirty="0"/>
              <a:t>.</a:t>
            </a:r>
          </a:p>
          <a:p>
            <a:r>
              <a:rPr lang="ru-RU" sz="1600" dirty="0"/>
              <a:t>Доклад – ежегодно;</a:t>
            </a:r>
          </a:p>
          <a:p>
            <a:r>
              <a:rPr lang="ru-RU" sz="1600" dirty="0"/>
              <a:t>Ответственный Медведев Дмитрий Анатольевич</a:t>
            </a:r>
          </a:p>
        </p:txBody>
      </p:sp>
      <p:pic>
        <p:nvPicPr>
          <p:cNvPr id="2050" name="Picture 2" descr="http://www.nappan.ru/upload/images/Gorokhov-gossove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9" t="1287" r="9111" b="18210"/>
          <a:stretch/>
        </p:blipFill>
        <p:spPr bwMode="auto">
          <a:xfrm>
            <a:off x="5817096" y="1382440"/>
            <a:ext cx="3816424" cy="522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9961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1401</Words>
  <Application>Microsoft Macintosh PowerPoint</Application>
  <PresentationFormat>Лист A4 (210x297 мм)</PresentationFormat>
  <Paragraphs>140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(Заголовки)</vt:lpstr>
      <vt:lpstr>Century Gothic (Заголовки)</vt:lpstr>
      <vt:lpstr>Тема Office</vt:lpstr>
      <vt:lpstr>Презентация PowerPoint</vt:lpstr>
      <vt:lpstr>Национальная Ассоциация производителей панелей из ППУ «НАППАН»</vt:lpstr>
      <vt:lpstr>Процесс производства сэндвич панелей PIR</vt:lpstr>
      <vt:lpstr>Применение сэндвич панелей PIR</vt:lpstr>
      <vt:lpstr>Рынок сэндвич панелей PUR/PIR</vt:lpstr>
      <vt:lpstr>Процесс производства теплоизоляционных плит PIR</vt:lpstr>
      <vt:lpstr>Применение PIR плит</vt:lpstr>
      <vt:lpstr>Рынок теплоизоляционных плит PIR</vt:lpstr>
      <vt:lpstr>Поручения Президента Российской Федерации по итогам Госсовета по вопросам строительства</vt:lpstr>
      <vt:lpstr>Стратегия развития промышленности строительных материалов Российской Федерации до 2030 года</vt:lpstr>
      <vt:lpstr>Раздел 6 стратегии развития ПСМ: «Совершенствование технического регулирования и стандартизации»</vt:lpstr>
      <vt:lpstr>Раздел 6 стратегии развития ПСМ: «Совершенствование технического регулирования и стандартизации»</vt:lpstr>
      <vt:lpstr>ТК 144 «Строительные материалы и изделия»</vt:lpstr>
      <vt:lpstr>ПК 4 ТК 144 «Изоляционные и отделочные материалы и изделия»</vt:lpstr>
      <vt:lpstr>Программа национальной стандартизации 2019</vt:lpstr>
      <vt:lpstr>Ведомственный проект Минпромторга России</vt:lpstr>
      <vt:lpstr>Спасибо за внимание!  Исполнительный директор Ассоциации «НАППАН» Горохов Алексей Юрьевич  +7 (967) 148-43-70, Alexey.Gorokhov@nappan.ru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2012-05-17T10:48:39Z</dcterms:created>
  <dcterms:modified xsi:type="dcterms:W3CDTF">2019-05-15T06:10:28Z</dcterms:modified>
</cp:coreProperties>
</file>